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3" r:id="rId3"/>
    <p:sldId id="285" r:id="rId4"/>
    <p:sldId id="282" r:id="rId5"/>
    <p:sldId id="256" r:id="rId6"/>
    <p:sldId id="281" r:id="rId7"/>
    <p:sldId id="287" r:id="rId8"/>
    <p:sldId id="289" r:id="rId9"/>
    <p:sldId id="288" r:id="rId10"/>
    <p:sldId id="290" r:id="rId11"/>
    <p:sldId id="293" r:id="rId12"/>
    <p:sldId id="269" r:id="rId13"/>
    <p:sldId id="292" r:id="rId14"/>
    <p:sldId id="298" r:id="rId15"/>
    <p:sldId id="291" r:id="rId16"/>
    <p:sldId id="295" r:id="rId17"/>
    <p:sldId id="300" r:id="rId18"/>
    <p:sldId id="296" r:id="rId19"/>
    <p:sldId id="302" r:id="rId20"/>
    <p:sldId id="264" r:id="rId21"/>
    <p:sldId id="274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F57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5" autoAdjust="0"/>
    <p:restoredTop sz="9468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245842.6</c:v>
                </c:pt>
                <c:pt idx="1">
                  <c:v>241151</c:v>
                </c:pt>
                <c:pt idx="2">
                  <c:v>277994.8</c:v>
                </c:pt>
                <c:pt idx="3">
                  <c:v>287964.90000000002</c:v>
                </c:pt>
                <c:pt idx="4">
                  <c:v>289261.09999999998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444369</c:v>
                </c:pt>
                <c:pt idx="1">
                  <c:v>434195.5</c:v>
                </c:pt>
                <c:pt idx="2">
                  <c:v>446810.1</c:v>
                </c:pt>
                <c:pt idx="3">
                  <c:v>387723.2</c:v>
                </c:pt>
                <c:pt idx="4">
                  <c:v>389012.5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687093.1</c:v>
                </c:pt>
                <c:pt idx="1">
                  <c:v>691321.9</c:v>
                </c:pt>
                <c:pt idx="2">
                  <c:v>732816.7</c:v>
                </c:pt>
                <c:pt idx="3">
                  <c:v>684788.5</c:v>
                </c:pt>
                <c:pt idx="4">
                  <c:v>687970.9</c:v>
                </c:pt>
              </c:numCache>
            </c:numRef>
          </c:val>
        </c:ser>
        <c:shape val="cylinder"/>
        <c:axId val="81518592"/>
        <c:axId val="102570624"/>
        <c:axId val="0"/>
      </c:bar3DChart>
      <c:catAx>
        <c:axId val="81518592"/>
        <c:scaling>
          <c:orientation val="minMax"/>
        </c:scaling>
        <c:axPos val="l"/>
        <c:majorGridlines/>
        <c:tickLblPos val="nextTo"/>
        <c:crossAx val="102570624"/>
        <c:crosses val="autoZero"/>
        <c:auto val="1"/>
        <c:lblAlgn val="ctr"/>
        <c:lblOffset val="100"/>
      </c:catAx>
      <c:valAx>
        <c:axId val="10257062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151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88336614173261"/>
          <c:y val="0.10925907923810971"/>
          <c:w val="0.30761663385826893"/>
          <c:h val="0.7520869594736386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lt1"/>
    </a:solidFill>
    <a:ln w="425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31232177906157"/>
          <c:y val="0.13150141437276222"/>
          <c:w val="0.74979709044674137"/>
          <c:h val="0.692120391181606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18"/>
          <c:dPt>
            <c:idx val="0"/>
            <c:explosion val="2"/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оказания платных услуг</c:v>
                </c:pt>
                <c:pt idx="3">
                  <c:v>акцизы </c:v>
                </c:pt>
                <c:pt idx="4">
                  <c:v>доходы от использования имущества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212755.8</c:v>
                </c:pt>
                <c:pt idx="1">
                  <c:v>19679</c:v>
                </c:pt>
                <c:pt idx="2">
                  <c:v>16708</c:v>
                </c:pt>
                <c:pt idx="3">
                  <c:v>12360</c:v>
                </c:pt>
                <c:pt idx="4">
                  <c:v>6275</c:v>
                </c:pt>
                <c:pt idx="5">
                  <c:v>10217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"/>
          <c:y val="0.74477016798703277"/>
          <c:w val="1"/>
          <c:h val="0.25070748311915958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94160569460538"/>
          <c:y val="0.18296464791893871"/>
          <c:w val="0.67497592860052746"/>
          <c:h val="0.61628236959178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0.19191653206623796"/>
                  <c:y val="-0.1557028385734923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оказания платных услуг</c:v>
                </c:pt>
                <c:pt idx="3">
                  <c:v>акцизы </c:v>
                </c:pt>
                <c:pt idx="4">
                  <c:v>доходы от использования имущества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222864.9</c:v>
                </c:pt>
                <c:pt idx="1">
                  <c:v>19679</c:v>
                </c:pt>
                <c:pt idx="2">
                  <c:v>16708</c:v>
                </c:pt>
                <c:pt idx="3">
                  <c:v>12360</c:v>
                </c:pt>
                <c:pt idx="4">
                  <c:v>5506</c:v>
                </c:pt>
                <c:pt idx="5">
                  <c:v>10847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6.8133302648912028E-2"/>
          <c:y val="0.7790742386648416"/>
          <c:w val="0.88053047015940022"/>
          <c:h val="0.2209257613351602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2020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484512056799892"/>
          <c:y val="0.18753254458319923"/>
          <c:w val="0.63645567159204564"/>
          <c:h val="0.527969909220773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оказания платных услуг</c:v>
                </c:pt>
                <c:pt idx="3">
                  <c:v>акцизы </c:v>
                </c:pt>
                <c:pt idx="4">
                  <c:v>доходы от использования имущества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224161.1</c:v>
                </c:pt>
                <c:pt idx="1">
                  <c:v>19679</c:v>
                </c:pt>
                <c:pt idx="2">
                  <c:v>16708</c:v>
                </c:pt>
                <c:pt idx="3">
                  <c:v>12360</c:v>
                </c:pt>
                <c:pt idx="4">
                  <c:v>5506</c:v>
                </c:pt>
                <c:pt idx="5">
                  <c:v>10847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9.0838744015522832E-2"/>
          <c:y val="0.76753029814294249"/>
          <c:w val="0.79431613541647828"/>
          <c:h val="0.22021047417169737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590558506512313"/>
          <c:y val="2.7240762320156407E-2"/>
          <c:w val="0.78239792675688691"/>
          <c:h val="0.972759237679844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1.5889125432509807E-3"/>
                  <c:y val="1.3542120676050259E-2"/>
                </c:manualLayout>
              </c:layout>
              <c:showVal val="1"/>
            </c:dLbl>
            <c:dLbl>
              <c:idx val="6"/>
              <c:layout>
                <c:manualLayout>
                  <c:x val="-7.9445627162547591E-3"/>
                  <c:y val="1.8089158184703125E-2"/>
                </c:manualLayout>
              </c:layout>
              <c:showVal val="1"/>
            </c:dLbl>
            <c:dLbl>
              <c:idx val="7"/>
              <c:layout>
                <c:manualLayout>
                  <c:x val="-4.7667376297528524E-3"/>
                  <c:y val="1.5828013411615247E-2"/>
                </c:manualLayout>
              </c:layout>
              <c:showVal val="1"/>
            </c:dLbl>
            <c:dLbl>
              <c:idx val="8"/>
              <c:layout>
                <c:manualLayout>
                  <c:x val="-1.5889125432509521E-3"/>
                  <c:y val="2.4872592503966812E-2"/>
                </c:manualLayout>
              </c:layout>
              <c:showVal val="1"/>
            </c:dLbl>
            <c:dLbl>
              <c:idx val="9"/>
              <c:layout>
                <c:manualLayout>
                  <c:x val="1.5889125432509518E-2"/>
                  <c:y val="6.7834343192636794E-3"/>
                </c:manualLayout>
              </c:layout>
              <c:showVal val="1"/>
            </c:dLbl>
            <c:dLbl>
              <c:idx val="12"/>
              <c:layout>
                <c:manualLayout>
                  <c:x val="-1.5889125432509521E-3"/>
                  <c:y val="9.0445790923515679E-3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
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53648.5</c:v>
                </c:pt>
                <c:pt idx="1">
                  <c:v>828.6</c:v>
                </c:pt>
                <c:pt idx="2">
                  <c:v>4789.3</c:v>
                </c:pt>
                <c:pt idx="3">
                  <c:v>42501.5</c:v>
                </c:pt>
                <c:pt idx="4">
                  <c:v>21070.5</c:v>
                </c:pt>
                <c:pt idx="5">
                  <c:v>200</c:v>
                </c:pt>
                <c:pt idx="6">
                  <c:v>327522</c:v>
                </c:pt>
                <c:pt idx="7">
                  <c:v>76292.2</c:v>
                </c:pt>
                <c:pt idx="8">
                  <c:v>164846.79999999999</c:v>
                </c:pt>
                <c:pt idx="9">
                  <c:v>3430</c:v>
                </c:pt>
                <c:pt idx="10">
                  <c:v>5000</c:v>
                </c:pt>
                <c:pt idx="11">
                  <c:v>150</c:v>
                </c:pt>
                <c:pt idx="12">
                  <c:v>32537.3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6.3556501730038075E-3"/>
                  <c:y val="-3.1008840898019918E-2"/>
                </c:manualLayout>
              </c:layout>
              <c:showVal val="1"/>
            </c:dLbl>
            <c:dLbl>
              <c:idx val="6"/>
              <c:layout>
                <c:manualLayout>
                  <c:x val="6.3556501730038075E-3"/>
                  <c:y val="-1.3566868638527367E-2"/>
                </c:manualLayout>
              </c:layout>
              <c:showVal val="1"/>
            </c:dLbl>
            <c:dLbl>
              <c:idx val="11"/>
              <c:layout>
                <c:manualLayout>
                  <c:x val="2.224477560551336E-2"/>
                  <c:y val="4.5222895461757761E-3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
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53606.9</c:v>
                </c:pt>
                <c:pt idx="1">
                  <c:v>837.7</c:v>
                </c:pt>
                <c:pt idx="2">
                  <c:v>4840.8</c:v>
                </c:pt>
                <c:pt idx="3">
                  <c:v>37080.199999999997</c:v>
                </c:pt>
                <c:pt idx="4">
                  <c:v>18270.5</c:v>
                </c:pt>
                <c:pt idx="5">
                  <c:v>200</c:v>
                </c:pt>
                <c:pt idx="6">
                  <c:v>311514.3</c:v>
                </c:pt>
                <c:pt idx="7">
                  <c:v>78866</c:v>
                </c:pt>
                <c:pt idx="8">
                  <c:v>138454.9</c:v>
                </c:pt>
                <c:pt idx="9">
                  <c:v>3430</c:v>
                </c:pt>
                <c:pt idx="10">
                  <c:v>5000</c:v>
                </c:pt>
                <c:pt idx="11">
                  <c:v>150</c:v>
                </c:pt>
                <c:pt idx="12">
                  <c:v>32537.3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3.1778250865018712E-3"/>
                  <c:y val="1.1090470004757326E-2"/>
                </c:manualLayout>
              </c:layout>
              <c:showVal val="1"/>
            </c:dLbl>
            <c:dLbl>
              <c:idx val="6"/>
              <c:layout>
                <c:manualLayout>
                  <c:x val="-3.1778250865019037E-3"/>
                  <c:y val="-3.6070066288930856E-2"/>
                </c:manualLayout>
              </c:layout>
              <c:showVal val="1"/>
            </c:dLbl>
            <c:dLbl>
              <c:idx val="7"/>
              <c:layout>
                <c:manualLayout>
                  <c:x val="1.5889125432509521E-3"/>
                  <c:y val="-1.3566868638527367E-2"/>
                </c:manualLayout>
              </c:layout>
              <c:showVal val="1"/>
            </c:dLbl>
            <c:dLbl>
              <c:idx val="8"/>
              <c:layout>
                <c:manualLayout>
                  <c:x val="5.8259453567689274E-17"/>
                  <c:y val="-1.8089158184703125E-2"/>
                </c:manualLayout>
              </c:layout>
              <c:showVal val="1"/>
            </c:dLbl>
            <c:dLbl>
              <c:idx val="9"/>
              <c:layout>
                <c:manualLayout>
                  <c:x val="6.3556501730038075E-3"/>
                  <c:y val="-9.0445790923515609E-3"/>
                </c:manualLayout>
              </c:layout>
              <c:showVal val="1"/>
            </c:dLbl>
            <c:dLbl>
              <c:idx val="12"/>
              <c:layout>
                <c:manualLayout>
                  <c:x val="-1.5889125432509521E-3"/>
                  <c:y val="-2.035030295779101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
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53608.7</c:v>
                </c:pt>
                <c:pt idx="1">
                  <c:v>868.7</c:v>
                </c:pt>
                <c:pt idx="2">
                  <c:v>4417.5</c:v>
                </c:pt>
                <c:pt idx="3">
                  <c:v>36411</c:v>
                </c:pt>
                <c:pt idx="4">
                  <c:v>18270.5</c:v>
                </c:pt>
                <c:pt idx="5">
                  <c:v>200</c:v>
                </c:pt>
                <c:pt idx="6">
                  <c:v>312013.5</c:v>
                </c:pt>
                <c:pt idx="7">
                  <c:v>81535.8</c:v>
                </c:pt>
                <c:pt idx="8">
                  <c:v>138858.9</c:v>
                </c:pt>
                <c:pt idx="9">
                  <c:v>4099.2</c:v>
                </c:pt>
                <c:pt idx="10">
                  <c:v>5000</c:v>
                </c:pt>
                <c:pt idx="11">
                  <c:v>150</c:v>
                </c:pt>
                <c:pt idx="12">
                  <c:v>32537.3</c:v>
                </c:pt>
              </c:numCache>
            </c:numRef>
          </c:val>
        </c:ser>
        <c:shape val="cylinder"/>
        <c:axId val="125049088"/>
        <c:axId val="125067264"/>
        <c:axId val="0"/>
      </c:bar3DChart>
      <c:catAx>
        <c:axId val="125049088"/>
        <c:scaling>
          <c:orientation val="minMax"/>
        </c:scaling>
        <c:axPos val="l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25067264"/>
        <c:crosses val="autoZero"/>
        <c:auto val="1"/>
        <c:lblAlgn val="ctr"/>
        <c:lblOffset val="100"/>
      </c:catAx>
      <c:valAx>
        <c:axId val="12506726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2504908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92671459927875877"/>
          <c:y val="0.41935018399701796"/>
          <c:w val="7.3285400721241178E-2"/>
          <c:h val="0.2405452910335189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2018 (тыс.руб.)</a:t>
            </a:r>
            <a:endParaRPr lang="ru-RU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1.1757952820057031E-2"/>
          <c:y val="0.29334414231752032"/>
          <c:w val="0.56428514115715456"/>
          <c:h val="0.529017319834832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explosion val="15"/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</c:v>
                </c:pt>
                <c:pt idx="4">
                  <c:v>другие расходы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86614.399999999994</c:v>
                </c:pt>
                <c:pt idx="1">
                  <c:v>200437.6</c:v>
                </c:pt>
                <c:pt idx="2">
                  <c:v>21751.3</c:v>
                </c:pt>
                <c:pt idx="3">
                  <c:v>2503.8000000000002</c:v>
                </c:pt>
                <c:pt idx="4">
                  <c:v>16214.9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267149329087092"/>
          <c:y val="0.15318648169527094"/>
          <c:w val="0.33381260106901817"/>
          <c:h val="0.76068540693546238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2018 </a:t>
            </a:r>
            <a:r>
              <a:rPr lang="ru-RU" dirty="0" smtClean="0"/>
              <a:t>год (тыс.руб.)</a:t>
            </a:r>
            <a:endParaRPr lang="ru-RU" dirty="0"/>
          </a:p>
        </c:rich>
      </c:tx>
      <c:layout>
        <c:manualLayout>
          <c:xMode val="edge"/>
          <c:yMode val="edge"/>
          <c:x val="8.9996172506906669E-2"/>
          <c:y val="3.0866366089684367E-2"/>
        </c:manualLayout>
      </c:layout>
    </c:title>
    <c:plotArea>
      <c:layout>
        <c:manualLayout>
          <c:layoutTarget val="inner"/>
          <c:xMode val="edge"/>
          <c:yMode val="edge"/>
          <c:x val="6.1793745673607604E-2"/>
          <c:y val="0.19407166918325869"/>
          <c:w val="0.53346425542397091"/>
          <c:h val="0.604813518098472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дотация на выравнивание бюджетной обеспеченности</c:v>
                </c:pt>
                <c:pt idx="1">
                  <c:v>субвенция на осуществление полномочий по первичному воинскому учету на территориях, где отсутствуют военные комиссариаты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32537.3</c:v>
                </c:pt>
                <c:pt idx="1">
                  <c:v>828.6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71750372615417246"/>
          <c:y val="3.2919189334775681E-2"/>
          <c:w val="0.26269620774166996"/>
          <c:h val="0.87380362451120885"/>
        </c:manualLayout>
      </c:layout>
    </c:legend>
    <c:plotVisOnly val="1"/>
  </c:chart>
  <c:spPr>
    <a:ln>
      <a:solidFill>
        <a:srgbClr val="FF33CC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33800-7911-4530-92E1-2E4C9507CAA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DBB43-F14C-4BFD-A8B1-40364F164A1F}">
      <dgm:prSet phldrT="[Текст]" custT="1"/>
      <dgm:spPr/>
      <dgm:t>
        <a:bodyPr/>
        <a:lstStyle/>
        <a:p>
          <a:r>
            <a:rPr lang="ru-RU" sz="1200" dirty="0" smtClean="0"/>
            <a:t>Обеспечение роста поступлений налоговых и неналоговых доходов</a:t>
          </a:r>
          <a:endParaRPr lang="ru-RU" sz="1200" dirty="0"/>
        </a:p>
      </dgm:t>
    </dgm:pt>
    <dgm:pt modelId="{890B6AD0-A741-4CF3-8F8E-8146ADF7FDE9}" type="parTrans" cxnId="{68603F71-8F71-47B7-B65A-41AE9A5B01E3}">
      <dgm:prSet/>
      <dgm:spPr/>
      <dgm:t>
        <a:bodyPr/>
        <a:lstStyle/>
        <a:p>
          <a:endParaRPr lang="ru-RU"/>
        </a:p>
      </dgm:t>
    </dgm:pt>
    <dgm:pt modelId="{C880D1CC-F8EF-4F43-804A-E3CCEBE133DC}" type="sibTrans" cxnId="{68603F71-8F71-47B7-B65A-41AE9A5B01E3}">
      <dgm:prSet/>
      <dgm:spPr/>
      <dgm:t>
        <a:bodyPr/>
        <a:lstStyle/>
        <a:p>
          <a:endParaRPr lang="ru-RU"/>
        </a:p>
      </dgm:t>
    </dgm:pt>
    <dgm:pt modelId="{ED73A472-0FEB-4204-AB03-2D4B5CB6FA8F}">
      <dgm:prSet phldrT="[Текст]" custT="1"/>
      <dgm:spPr/>
      <dgm:t>
        <a:bodyPr/>
        <a:lstStyle/>
        <a:p>
          <a:r>
            <a:rPr lang="ru-RU" sz="1200" dirty="0" smtClean="0"/>
            <a:t>Обеспечение реализации задач, поставленных в Указах Президента Российской Федерации</a:t>
          </a:r>
          <a:endParaRPr lang="ru-RU" sz="1200" dirty="0"/>
        </a:p>
      </dgm:t>
    </dgm:pt>
    <dgm:pt modelId="{1EBB6178-4348-4960-85BD-87827F91A5D6}" type="parTrans" cxnId="{30CFF71E-4E73-41E1-857C-6FB8B621824C}">
      <dgm:prSet/>
      <dgm:spPr/>
      <dgm:t>
        <a:bodyPr/>
        <a:lstStyle/>
        <a:p>
          <a:endParaRPr lang="ru-RU"/>
        </a:p>
      </dgm:t>
    </dgm:pt>
    <dgm:pt modelId="{64648A73-D10C-48FB-9892-90011A7BE917}" type="sibTrans" cxnId="{30CFF71E-4E73-41E1-857C-6FB8B621824C}">
      <dgm:prSet/>
      <dgm:spPr/>
      <dgm:t>
        <a:bodyPr/>
        <a:lstStyle/>
        <a:p>
          <a:endParaRPr lang="ru-RU"/>
        </a:p>
      </dgm:t>
    </dgm:pt>
    <dgm:pt modelId="{45F88A4F-B8B9-4A91-BD86-A379FAEAE453}">
      <dgm:prSet phldrT="[Текст]" custT="1"/>
      <dgm:spPr/>
      <dgm:t>
        <a:bodyPr/>
        <a:lstStyle/>
        <a:p>
          <a:r>
            <a:rPr lang="ru-RU" sz="1200" dirty="0" smtClean="0"/>
            <a:t>Поддержка проектов развития общественной инфраструктуры, основанных на местных инициативах</a:t>
          </a:r>
          <a:endParaRPr lang="ru-RU" sz="1200" dirty="0"/>
        </a:p>
      </dgm:t>
    </dgm:pt>
    <dgm:pt modelId="{89167550-7173-4678-A28B-D63394972103}" type="parTrans" cxnId="{B37119BD-62C3-416D-B552-4CD694888E38}">
      <dgm:prSet/>
      <dgm:spPr/>
      <dgm:t>
        <a:bodyPr/>
        <a:lstStyle/>
        <a:p>
          <a:endParaRPr lang="ru-RU"/>
        </a:p>
      </dgm:t>
    </dgm:pt>
    <dgm:pt modelId="{CFF0EE65-84E8-4FFC-BC1D-322C418043BF}" type="sibTrans" cxnId="{B37119BD-62C3-416D-B552-4CD694888E38}">
      <dgm:prSet/>
      <dgm:spPr/>
      <dgm:t>
        <a:bodyPr/>
        <a:lstStyle/>
        <a:p>
          <a:endParaRPr lang="ru-RU"/>
        </a:p>
      </dgm:t>
    </dgm:pt>
    <dgm:pt modelId="{9132E769-60F8-4DA2-9400-A6E8D0DCEA9E}">
      <dgm:prSet phldrT="[Текст]" custT="1"/>
      <dgm:spPr/>
      <dgm:t>
        <a:bodyPr/>
        <a:lstStyle/>
        <a:p>
          <a:r>
            <a:rPr lang="ru-RU" sz="1200" dirty="0" smtClean="0"/>
            <a:t>Усиление работы по </a:t>
          </a:r>
          <a:r>
            <a:rPr lang="ru-RU" sz="1200" dirty="0" err="1" smtClean="0"/>
            <a:t>по</a:t>
          </a:r>
          <a:r>
            <a:rPr lang="ru-RU" sz="1200" dirty="0" smtClean="0"/>
            <a:t> повышению поступлений от легализации теневой занятости</a:t>
          </a:r>
          <a:endParaRPr lang="ru-RU" sz="1200" dirty="0"/>
        </a:p>
      </dgm:t>
    </dgm:pt>
    <dgm:pt modelId="{DB653098-FB44-4EA0-8B30-5DE88BEE45B5}" type="parTrans" cxnId="{7CEA2051-57DF-4986-917B-18D7C7931B31}">
      <dgm:prSet/>
      <dgm:spPr/>
      <dgm:t>
        <a:bodyPr/>
        <a:lstStyle/>
        <a:p>
          <a:endParaRPr lang="ru-RU"/>
        </a:p>
      </dgm:t>
    </dgm:pt>
    <dgm:pt modelId="{F22629A8-4FDD-42F4-8A55-4F4FA74D6867}" type="sibTrans" cxnId="{7CEA2051-57DF-4986-917B-18D7C7931B31}">
      <dgm:prSet/>
      <dgm:spPr/>
      <dgm:t>
        <a:bodyPr/>
        <a:lstStyle/>
        <a:p>
          <a:endParaRPr lang="ru-RU"/>
        </a:p>
      </dgm:t>
    </dgm:pt>
    <dgm:pt modelId="{5A08D355-0BBD-4984-91B7-BFF71F293225}">
      <dgm:prSet phldrT="[Текст]" custT="1"/>
      <dgm:spPr/>
      <dgm:t>
        <a:bodyPr/>
        <a:lstStyle/>
        <a:p>
          <a:r>
            <a:rPr lang="ru-RU" sz="1200" dirty="0" smtClean="0"/>
            <a:t>Концентрация расходов на первоочередных и приоритетных направлениях</a:t>
          </a:r>
          <a:endParaRPr lang="ru-RU" sz="1200" dirty="0"/>
        </a:p>
      </dgm:t>
    </dgm:pt>
    <dgm:pt modelId="{2BDA2822-42FF-461A-B11A-99A041DD8DEA}" type="parTrans" cxnId="{ECB07813-17DD-4FA0-9134-D1EB37F72C61}">
      <dgm:prSet/>
      <dgm:spPr/>
      <dgm:t>
        <a:bodyPr/>
        <a:lstStyle/>
        <a:p>
          <a:endParaRPr lang="ru-RU"/>
        </a:p>
      </dgm:t>
    </dgm:pt>
    <dgm:pt modelId="{C3FC9461-4E74-4D28-9EAB-44A8274C3415}" type="sibTrans" cxnId="{ECB07813-17DD-4FA0-9134-D1EB37F72C61}">
      <dgm:prSet/>
      <dgm:spPr/>
      <dgm:t>
        <a:bodyPr/>
        <a:lstStyle/>
        <a:p>
          <a:endParaRPr lang="ru-RU"/>
        </a:p>
      </dgm:t>
    </dgm:pt>
    <dgm:pt modelId="{B404E823-063F-48DC-A334-664D7CAF744D}">
      <dgm:prSet phldrT="[Текст]" custT="1"/>
      <dgm:spPr/>
      <dgm:t>
        <a:bodyPr/>
        <a:lstStyle/>
        <a:p>
          <a:r>
            <a:rPr lang="ru-RU" sz="1200" dirty="0" smtClean="0"/>
            <a:t>Совершенствование системы муниципального внутреннего контроля</a:t>
          </a:r>
          <a:endParaRPr lang="ru-RU" sz="1200" dirty="0"/>
        </a:p>
      </dgm:t>
    </dgm:pt>
    <dgm:pt modelId="{062774C2-EF24-4071-8B87-BF1D448DDFA4}" type="parTrans" cxnId="{9675EA0F-BA52-4732-9A23-AA13F7EAD653}">
      <dgm:prSet/>
      <dgm:spPr/>
      <dgm:t>
        <a:bodyPr/>
        <a:lstStyle/>
        <a:p>
          <a:endParaRPr lang="ru-RU"/>
        </a:p>
      </dgm:t>
    </dgm:pt>
    <dgm:pt modelId="{4AA5B1C4-8504-4089-8D38-E2048F8C17F2}" type="sibTrans" cxnId="{9675EA0F-BA52-4732-9A23-AA13F7EAD653}">
      <dgm:prSet/>
      <dgm:spPr/>
      <dgm:t>
        <a:bodyPr/>
        <a:lstStyle/>
        <a:p>
          <a:endParaRPr lang="ru-RU"/>
        </a:p>
      </dgm:t>
    </dgm:pt>
    <dgm:pt modelId="{357FF693-8744-4376-8B68-0569C2E65A8C}">
      <dgm:prSet phldrT="[Текст]" custT="1"/>
      <dgm:spPr/>
      <dgm:t>
        <a:bodyPr/>
        <a:lstStyle/>
        <a:p>
          <a:r>
            <a:rPr lang="ru-RU" sz="1200" dirty="0" smtClean="0"/>
            <a:t>Обеспечение публичности процесса управления общественными финансами</a:t>
          </a:r>
          <a:endParaRPr lang="ru-RU" sz="1200" dirty="0"/>
        </a:p>
      </dgm:t>
    </dgm:pt>
    <dgm:pt modelId="{2AC21EDA-F73D-4908-98F0-C7B5C571D4FC}" type="parTrans" cxnId="{A424C285-5A3A-49C8-A1F6-B41D9181A522}">
      <dgm:prSet/>
      <dgm:spPr/>
      <dgm:t>
        <a:bodyPr/>
        <a:lstStyle/>
        <a:p>
          <a:endParaRPr lang="ru-RU"/>
        </a:p>
      </dgm:t>
    </dgm:pt>
    <dgm:pt modelId="{A3C99544-7A62-406B-9102-E39989D84B1E}" type="sibTrans" cxnId="{A424C285-5A3A-49C8-A1F6-B41D9181A522}">
      <dgm:prSet/>
      <dgm:spPr/>
      <dgm:t>
        <a:bodyPr/>
        <a:lstStyle/>
        <a:p>
          <a:endParaRPr lang="ru-RU"/>
        </a:p>
      </dgm:t>
    </dgm:pt>
    <dgm:pt modelId="{76408494-4168-43D9-B590-C56C9DDC733E}">
      <dgm:prSet phldrT="[Текст]" custT="1"/>
      <dgm:spPr/>
      <dgm:t>
        <a:bodyPr/>
        <a:lstStyle/>
        <a:p>
          <a:r>
            <a:rPr lang="ru-RU" sz="1200" dirty="0" smtClean="0"/>
            <a:t>Проведение взвешенной долговой политики</a:t>
          </a:r>
          <a:endParaRPr lang="ru-RU" sz="1200" dirty="0"/>
        </a:p>
      </dgm:t>
    </dgm:pt>
    <dgm:pt modelId="{31A9A772-829D-4376-A879-E79EDCFD5650}" type="sibTrans" cxnId="{0B0EBA3A-12EC-4990-840B-BEA086CEE115}">
      <dgm:prSet/>
      <dgm:spPr/>
      <dgm:t>
        <a:bodyPr/>
        <a:lstStyle/>
        <a:p>
          <a:endParaRPr lang="ru-RU"/>
        </a:p>
      </dgm:t>
    </dgm:pt>
    <dgm:pt modelId="{18DC5F13-6C5C-4217-A0F1-75EDC501439F}" type="parTrans" cxnId="{0B0EBA3A-12EC-4990-840B-BEA086CEE115}">
      <dgm:prSet/>
      <dgm:spPr/>
      <dgm:t>
        <a:bodyPr/>
        <a:lstStyle/>
        <a:p>
          <a:endParaRPr lang="ru-RU"/>
        </a:p>
      </dgm:t>
    </dgm:pt>
    <dgm:pt modelId="{26F76027-1B3B-4449-A547-1787D9C0D9F3}">
      <dgm:prSet phldrT="[Текст]" custT="1"/>
      <dgm:spPr/>
      <dgm:t>
        <a:bodyPr/>
        <a:lstStyle/>
        <a:p>
          <a:r>
            <a:rPr lang="ru-RU" sz="1200" dirty="0" smtClean="0"/>
            <a:t>Расширение применения принципа нуждаемости и адресности при предоставлении мер социальной поддержек отдельных категорий граждан</a:t>
          </a:r>
          <a:endParaRPr lang="ru-RU" sz="1200" dirty="0"/>
        </a:p>
      </dgm:t>
    </dgm:pt>
    <dgm:pt modelId="{622F618E-D5B1-44B9-892C-2DBB924827A9}" type="sibTrans" cxnId="{8350CE9B-106F-45E6-8C44-7633584EAC39}">
      <dgm:prSet/>
      <dgm:spPr/>
      <dgm:t>
        <a:bodyPr/>
        <a:lstStyle/>
        <a:p>
          <a:endParaRPr lang="ru-RU"/>
        </a:p>
      </dgm:t>
    </dgm:pt>
    <dgm:pt modelId="{17113E2A-AD2A-402B-A305-B87B74C46EEF}" type="parTrans" cxnId="{8350CE9B-106F-45E6-8C44-7633584EAC39}">
      <dgm:prSet/>
      <dgm:spPr/>
      <dgm:t>
        <a:bodyPr/>
        <a:lstStyle/>
        <a:p>
          <a:endParaRPr lang="ru-RU"/>
        </a:p>
      </dgm:t>
    </dgm:pt>
    <dgm:pt modelId="{22A736EF-7623-42F8-9043-027B554227A0}" type="pres">
      <dgm:prSet presAssocID="{56033800-7911-4530-92E1-2E4C9507CAA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B80F8A9-A5D8-417A-AFBB-4777034565E5}" type="pres">
      <dgm:prSet presAssocID="{ADFDBB43-F14C-4BFD-A8B1-40364F164A1F}" presName="compNode" presStyleCnt="0"/>
      <dgm:spPr/>
    </dgm:pt>
    <dgm:pt modelId="{A9B10D7B-218B-42EC-BF64-9D0CB1B5CCEB}" type="pres">
      <dgm:prSet presAssocID="{ADFDBB43-F14C-4BFD-A8B1-40364F164A1F}" presName="dummyConnPt" presStyleCnt="0"/>
      <dgm:spPr/>
    </dgm:pt>
    <dgm:pt modelId="{A7F80CC4-5630-4000-AFD9-89BEEAEBC164}" type="pres">
      <dgm:prSet presAssocID="{ADFDBB43-F14C-4BFD-A8B1-40364F164A1F}" presName="node" presStyleLbl="node1" presStyleIdx="0" presStyleCnt="9" custScaleX="507637" custScaleY="145155" custLinFactNeighborX="-41678" custLinFactNeighborY="-5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AF2A1-C7CA-40D2-A843-62CC0838692A}" type="pres">
      <dgm:prSet presAssocID="{C880D1CC-F8EF-4F43-804A-E3CCEBE133D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412EE09B-DB74-4088-B8D9-23F5B03BE9DD}" type="pres">
      <dgm:prSet presAssocID="{ED73A472-0FEB-4204-AB03-2D4B5CB6FA8F}" presName="compNode" presStyleCnt="0"/>
      <dgm:spPr/>
    </dgm:pt>
    <dgm:pt modelId="{B82C4DCC-B069-4615-992E-6AE313E344F0}" type="pres">
      <dgm:prSet presAssocID="{ED73A472-0FEB-4204-AB03-2D4B5CB6FA8F}" presName="dummyConnPt" presStyleCnt="0"/>
      <dgm:spPr/>
    </dgm:pt>
    <dgm:pt modelId="{0DBAB0BF-1D32-4148-9154-7C020FECEBC7}" type="pres">
      <dgm:prSet presAssocID="{ED73A472-0FEB-4204-AB03-2D4B5CB6FA8F}" presName="node" presStyleLbl="node1" presStyleIdx="1" presStyleCnt="9" custScaleX="530523" custScaleY="169018" custLinFactNeighborX="-51193" custLinFactNeighborY="-22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16C2E-80F0-4C2B-8502-62C8138D2529}" type="pres">
      <dgm:prSet presAssocID="{64648A73-D10C-48FB-9892-90011A7BE917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BA8C0F96-F397-4199-BD8A-3F39C99ED7D5}" type="pres">
      <dgm:prSet presAssocID="{26F76027-1B3B-4449-A547-1787D9C0D9F3}" presName="compNode" presStyleCnt="0"/>
      <dgm:spPr/>
    </dgm:pt>
    <dgm:pt modelId="{5D2FEF18-20B7-4FCE-B7BD-DFA3FDDD66C4}" type="pres">
      <dgm:prSet presAssocID="{26F76027-1B3B-4449-A547-1787D9C0D9F3}" presName="dummyConnPt" presStyleCnt="0"/>
      <dgm:spPr/>
    </dgm:pt>
    <dgm:pt modelId="{CA0D29E2-8BBD-424E-85B0-B70C6E424079}" type="pres">
      <dgm:prSet presAssocID="{26F76027-1B3B-4449-A547-1787D9C0D9F3}" presName="node" presStyleLbl="node1" presStyleIdx="2" presStyleCnt="9" custScaleX="649439" custScaleY="236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CE5DF-FFE9-4C17-B0BA-4CC637BC56C2}" type="pres">
      <dgm:prSet presAssocID="{622F618E-D5B1-44B9-892C-2DBB924827A9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5F119919-550C-4325-9935-1F46FC7C7BAC}" type="pres">
      <dgm:prSet presAssocID="{76408494-4168-43D9-B590-C56C9DDC733E}" presName="compNode" presStyleCnt="0"/>
      <dgm:spPr/>
    </dgm:pt>
    <dgm:pt modelId="{E9F7AF8A-C496-4611-AFC3-DAE7FBD87735}" type="pres">
      <dgm:prSet presAssocID="{76408494-4168-43D9-B590-C56C9DDC733E}" presName="dummyConnPt" presStyleCnt="0"/>
      <dgm:spPr/>
    </dgm:pt>
    <dgm:pt modelId="{A665C858-4401-4B29-AB48-7B1976DC64F1}" type="pres">
      <dgm:prSet presAssocID="{76408494-4168-43D9-B590-C56C9DDC733E}" presName="node" presStyleLbl="node1" presStyleIdx="3" presStyleCnt="9" custScaleX="497656" custScaleY="155335" custLinFactNeighborX="-15484" custLinFactNeighborY="27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27503-FA4F-46E6-B543-9BE4188B1897}" type="pres">
      <dgm:prSet presAssocID="{31A9A772-829D-4376-A879-E79EDCFD5650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E86724A3-89DE-4DEF-AD1A-7BBA27BA283E}" type="pres">
      <dgm:prSet presAssocID="{45F88A4F-B8B9-4A91-BD86-A379FAEAE453}" presName="compNode" presStyleCnt="0"/>
      <dgm:spPr/>
    </dgm:pt>
    <dgm:pt modelId="{12085520-98B4-498A-B57A-2D78A8F7C625}" type="pres">
      <dgm:prSet presAssocID="{45F88A4F-B8B9-4A91-BD86-A379FAEAE453}" presName="dummyConnPt" presStyleCnt="0"/>
      <dgm:spPr/>
    </dgm:pt>
    <dgm:pt modelId="{CBF683BB-12B7-487F-8F80-152EF7DEB322}" type="pres">
      <dgm:prSet presAssocID="{45F88A4F-B8B9-4A91-BD86-A379FAEAE453}" presName="node" presStyleLbl="node1" presStyleIdx="4" presStyleCnt="9" custScaleX="515148" custScaleY="239339" custLinFactNeighborX="-21725" custLinFactNeighborY="-8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D3EC0-2C07-4FB7-BB7B-65BFCCFE53EA}" type="pres">
      <dgm:prSet presAssocID="{CFF0EE65-84E8-4FFC-BC1D-322C418043BF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C91DC10-203F-4C20-8334-5FDECCC8C57C}" type="pres">
      <dgm:prSet presAssocID="{9132E769-60F8-4DA2-9400-A6E8D0DCEA9E}" presName="compNode" presStyleCnt="0"/>
      <dgm:spPr/>
    </dgm:pt>
    <dgm:pt modelId="{4620FF4F-F9D5-4C3E-933B-AB443F6C74FC}" type="pres">
      <dgm:prSet presAssocID="{9132E769-60F8-4DA2-9400-A6E8D0DCEA9E}" presName="dummyConnPt" presStyleCnt="0"/>
      <dgm:spPr/>
    </dgm:pt>
    <dgm:pt modelId="{D9F61E70-A92B-438E-B1A3-DAE2324DC690}" type="pres">
      <dgm:prSet presAssocID="{9132E769-60F8-4DA2-9400-A6E8D0DCEA9E}" presName="node" presStyleLbl="node1" presStyleIdx="5" presStyleCnt="9" custScaleX="541066" custScaleY="186029" custLinFactNeighborX="-53728" custLinFactNeighborY="-2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31BA-1F06-4F14-B49A-036AC0979842}" type="pres">
      <dgm:prSet presAssocID="{F22629A8-4FDD-42F4-8A55-4F4FA74D6867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0D8A12B0-3FD3-4FF2-BBCE-D1C4EDDC21EB}" type="pres">
      <dgm:prSet presAssocID="{5A08D355-0BBD-4984-91B7-BFF71F293225}" presName="compNode" presStyleCnt="0"/>
      <dgm:spPr/>
    </dgm:pt>
    <dgm:pt modelId="{873A249C-75CE-4EE0-9CAC-16E4B6C2ED07}" type="pres">
      <dgm:prSet presAssocID="{5A08D355-0BBD-4984-91B7-BFF71F293225}" presName="dummyConnPt" presStyleCnt="0"/>
      <dgm:spPr/>
    </dgm:pt>
    <dgm:pt modelId="{F92C66CF-5C7E-4C7C-8B43-5790BBD6571E}" type="pres">
      <dgm:prSet presAssocID="{5A08D355-0BBD-4984-91B7-BFF71F293225}" presName="node" presStyleLbl="node1" presStyleIdx="6" presStyleCnt="9" custScaleX="512292" custScaleY="170009" custLinFactNeighborX="-12414" custLinFactNeighborY="-4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30274-7343-46EA-A082-B2B197D87911}" type="pres">
      <dgm:prSet presAssocID="{C3FC9461-4E74-4D28-9EAB-44A8274C3415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D791C9FF-4B3D-4D69-A4E9-6FD69FED42D2}" type="pres">
      <dgm:prSet presAssocID="{B404E823-063F-48DC-A334-664D7CAF744D}" presName="compNode" presStyleCnt="0"/>
      <dgm:spPr/>
    </dgm:pt>
    <dgm:pt modelId="{38B75C18-A957-4348-BC70-F30E79154106}" type="pres">
      <dgm:prSet presAssocID="{B404E823-063F-48DC-A334-664D7CAF744D}" presName="dummyConnPt" presStyleCnt="0"/>
      <dgm:spPr/>
    </dgm:pt>
    <dgm:pt modelId="{0865D963-7BE0-40A8-9BC9-6C62C1D562DC}" type="pres">
      <dgm:prSet presAssocID="{B404E823-063F-48DC-A334-664D7CAF744D}" presName="node" presStyleLbl="node1" presStyleIdx="7" presStyleCnt="9" custScaleX="497214" custScaleY="183327" custLinFactNeighborX="-4965" custLinFactNeighborY="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FF053-7B3E-4337-9BB1-63A0ED433B69}" type="pres">
      <dgm:prSet presAssocID="{4AA5B1C4-8504-4089-8D38-E2048F8C17F2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38AF8811-8277-4851-AE71-4C66456A2692}" type="pres">
      <dgm:prSet presAssocID="{357FF693-8744-4376-8B68-0569C2E65A8C}" presName="compNode" presStyleCnt="0"/>
      <dgm:spPr/>
    </dgm:pt>
    <dgm:pt modelId="{FA0C1144-085E-4DFF-A7F2-C5986B473A9E}" type="pres">
      <dgm:prSet presAssocID="{357FF693-8744-4376-8B68-0569C2E65A8C}" presName="dummyConnPt" presStyleCnt="0"/>
      <dgm:spPr/>
    </dgm:pt>
    <dgm:pt modelId="{7A6701C1-0E76-42D0-99D0-794AB8605A6D}" type="pres">
      <dgm:prSet presAssocID="{357FF693-8744-4376-8B68-0569C2E65A8C}" presName="node" presStyleLbl="node1" presStyleIdx="8" presStyleCnt="9" custScaleX="540456" custScaleY="191116" custLinFactNeighborX="-13319" custLinFactNeighborY="74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68069-9CE6-4D5D-ADB5-BD522F9DE844}" type="presOf" srcId="{56033800-7911-4530-92E1-2E4C9507CAAB}" destId="{22A736EF-7623-42F8-9043-027B554227A0}" srcOrd="0" destOrd="0" presId="urn:microsoft.com/office/officeart/2005/8/layout/bProcess4"/>
    <dgm:cxn modelId="{68F224CB-BD2F-4936-BE1F-BFA593F44A75}" type="presOf" srcId="{64648A73-D10C-48FB-9892-90011A7BE917}" destId="{6A316C2E-80F0-4C2B-8502-62C8138D2529}" srcOrd="0" destOrd="0" presId="urn:microsoft.com/office/officeart/2005/8/layout/bProcess4"/>
    <dgm:cxn modelId="{A90ED102-0F7E-4C67-8EB3-F8F8B0A946A0}" type="presOf" srcId="{ADFDBB43-F14C-4BFD-A8B1-40364F164A1F}" destId="{A7F80CC4-5630-4000-AFD9-89BEEAEBC164}" srcOrd="0" destOrd="0" presId="urn:microsoft.com/office/officeart/2005/8/layout/bProcess4"/>
    <dgm:cxn modelId="{FC3C421A-395A-42E1-A7E0-92CFEF33D358}" type="presOf" srcId="{45F88A4F-B8B9-4A91-BD86-A379FAEAE453}" destId="{CBF683BB-12B7-487F-8F80-152EF7DEB322}" srcOrd="0" destOrd="0" presId="urn:microsoft.com/office/officeart/2005/8/layout/bProcess4"/>
    <dgm:cxn modelId="{30CFF71E-4E73-41E1-857C-6FB8B621824C}" srcId="{56033800-7911-4530-92E1-2E4C9507CAAB}" destId="{ED73A472-0FEB-4204-AB03-2D4B5CB6FA8F}" srcOrd="1" destOrd="0" parTransId="{1EBB6178-4348-4960-85BD-87827F91A5D6}" sibTransId="{64648A73-D10C-48FB-9892-90011A7BE917}"/>
    <dgm:cxn modelId="{C7201DFC-9E67-446D-802B-607567EF92F1}" type="presOf" srcId="{F22629A8-4FDD-42F4-8A55-4F4FA74D6867}" destId="{DDE931BA-1F06-4F14-B49A-036AC0979842}" srcOrd="0" destOrd="0" presId="urn:microsoft.com/office/officeart/2005/8/layout/bProcess4"/>
    <dgm:cxn modelId="{5C41D9C5-83D8-4B35-92F1-EFB28D815FCA}" type="presOf" srcId="{357FF693-8744-4376-8B68-0569C2E65A8C}" destId="{7A6701C1-0E76-42D0-99D0-794AB8605A6D}" srcOrd="0" destOrd="0" presId="urn:microsoft.com/office/officeart/2005/8/layout/bProcess4"/>
    <dgm:cxn modelId="{D5CC280E-61E1-4469-9B7B-349E8A153AD1}" type="presOf" srcId="{9132E769-60F8-4DA2-9400-A6E8D0DCEA9E}" destId="{D9F61E70-A92B-438E-B1A3-DAE2324DC690}" srcOrd="0" destOrd="0" presId="urn:microsoft.com/office/officeart/2005/8/layout/bProcess4"/>
    <dgm:cxn modelId="{ECB07813-17DD-4FA0-9134-D1EB37F72C61}" srcId="{56033800-7911-4530-92E1-2E4C9507CAAB}" destId="{5A08D355-0BBD-4984-91B7-BFF71F293225}" srcOrd="6" destOrd="0" parTransId="{2BDA2822-42FF-461A-B11A-99A041DD8DEA}" sibTransId="{C3FC9461-4E74-4D28-9EAB-44A8274C3415}"/>
    <dgm:cxn modelId="{7CEA2051-57DF-4986-917B-18D7C7931B31}" srcId="{56033800-7911-4530-92E1-2E4C9507CAAB}" destId="{9132E769-60F8-4DA2-9400-A6E8D0DCEA9E}" srcOrd="5" destOrd="0" parTransId="{DB653098-FB44-4EA0-8B30-5DE88BEE45B5}" sibTransId="{F22629A8-4FDD-42F4-8A55-4F4FA74D6867}"/>
    <dgm:cxn modelId="{8CD68375-2CA0-400A-A941-99F69424A084}" type="presOf" srcId="{CFF0EE65-84E8-4FFC-BC1D-322C418043BF}" destId="{057D3EC0-2C07-4FB7-BB7B-65BFCCFE53EA}" srcOrd="0" destOrd="0" presId="urn:microsoft.com/office/officeart/2005/8/layout/bProcess4"/>
    <dgm:cxn modelId="{B857B14E-DBF8-4B9B-B352-43605C8278E3}" type="presOf" srcId="{5A08D355-0BBD-4984-91B7-BFF71F293225}" destId="{F92C66CF-5C7E-4C7C-8B43-5790BBD6571E}" srcOrd="0" destOrd="0" presId="urn:microsoft.com/office/officeart/2005/8/layout/bProcess4"/>
    <dgm:cxn modelId="{260FA1CE-E21C-410E-B639-BD02A620A312}" type="presOf" srcId="{ED73A472-0FEB-4204-AB03-2D4B5CB6FA8F}" destId="{0DBAB0BF-1D32-4148-9154-7C020FECEBC7}" srcOrd="0" destOrd="0" presId="urn:microsoft.com/office/officeart/2005/8/layout/bProcess4"/>
    <dgm:cxn modelId="{66A34E4D-3E41-4BE9-8ED8-64C825AD2941}" type="presOf" srcId="{26F76027-1B3B-4449-A547-1787D9C0D9F3}" destId="{CA0D29E2-8BBD-424E-85B0-B70C6E424079}" srcOrd="0" destOrd="0" presId="urn:microsoft.com/office/officeart/2005/8/layout/bProcess4"/>
    <dgm:cxn modelId="{EA422049-B3C9-40C4-BE29-69F10ECE001C}" type="presOf" srcId="{B404E823-063F-48DC-A334-664D7CAF744D}" destId="{0865D963-7BE0-40A8-9BC9-6C62C1D562DC}" srcOrd="0" destOrd="0" presId="urn:microsoft.com/office/officeart/2005/8/layout/bProcess4"/>
    <dgm:cxn modelId="{A424C285-5A3A-49C8-A1F6-B41D9181A522}" srcId="{56033800-7911-4530-92E1-2E4C9507CAAB}" destId="{357FF693-8744-4376-8B68-0569C2E65A8C}" srcOrd="8" destOrd="0" parTransId="{2AC21EDA-F73D-4908-98F0-C7B5C571D4FC}" sibTransId="{A3C99544-7A62-406B-9102-E39989D84B1E}"/>
    <dgm:cxn modelId="{CA3815E1-C3B3-410E-9679-964FAD200AC2}" type="presOf" srcId="{622F618E-D5B1-44B9-892C-2DBB924827A9}" destId="{C7ACE5DF-FFE9-4C17-B0BA-4CC637BC56C2}" srcOrd="0" destOrd="0" presId="urn:microsoft.com/office/officeart/2005/8/layout/bProcess4"/>
    <dgm:cxn modelId="{6D5A0410-7340-4A9C-A4E8-56D51413ABFE}" type="presOf" srcId="{4AA5B1C4-8504-4089-8D38-E2048F8C17F2}" destId="{F19FF053-7B3E-4337-9BB1-63A0ED433B69}" srcOrd="0" destOrd="0" presId="urn:microsoft.com/office/officeart/2005/8/layout/bProcess4"/>
    <dgm:cxn modelId="{0B0EBA3A-12EC-4990-840B-BEA086CEE115}" srcId="{56033800-7911-4530-92E1-2E4C9507CAAB}" destId="{76408494-4168-43D9-B590-C56C9DDC733E}" srcOrd="3" destOrd="0" parTransId="{18DC5F13-6C5C-4217-A0F1-75EDC501439F}" sibTransId="{31A9A772-829D-4376-A879-E79EDCFD5650}"/>
    <dgm:cxn modelId="{780DADD1-82C8-4C85-89BF-42C6A85194E9}" type="presOf" srcId="{C3FC9461-4E74-4D28-9EAB-44A8274C3415}" destId="{A1130274-7343-46EA-A082-B2B197D87911}" srcOrd="0" destOrd="0" presId="urn:microsoft.com/office/officeart/2005/8/layout/bProcess4"/>
    <dgm:cxn modelId="{C8441C8C-18A4-4FB6-9534-D39A0E024312}" type="presOf" srcId="{76408494-4168-43D9-B590-C56C9DDC733E}" destId="{A665C858-4401-4B29-AB48-7B1976DC64F1}" srcOrd="0" destOrd="0" presId="urn:microsoft.com/office/officeart/2005/8/layout/bProcess4"/>
    <dgm:cxn modelId="{8350CE9B-106F-45E6-8C44-7633584EAC39}" srcId="{56033800-7911-4530-92E1-2E4C9507CAAB}" destId="{26F76027-1B3B-4449-A547-1787D9C0D9F3}" srcOrd="2" destOrd="0" parTransId="{17113E2A-AD2A-402B-A305-B87B74C46EEF}" sibTransId="{622F618E-D5B1-44B9-892C-2DBB924827A9}"/>
    <dgm:cxn modelId="{63BDF8C9-A4EC-4E2C-B84E-E27D36D78C7B}" type="presOf" srcId="{31A9A772-829D-4376-A879-E79EDCFD5650}" destId="{D9027503-FA4F-46E6-B543-9BE4188B1897}" srcOrd="0" destOrd="0" presId="urn:microsoft.com/office/officeart/2005/8/layout/bProcess4"/>
    <dgm:cxn modelId="{709EF328-5DAE-4120-A221-FAEDCBFD516B}" type="presOf" srcId="{C880D1CC-F8EF-4F43-804A-E3CCEBE133DC}" destId="{19BAF2A1-C7CA-40D2-A843-62CC0838692A}" srcOrd="0" destOrd="0" presId="urn:microsoft.com/office/officeart/2005/8/layout/bProcess4"/>
    <dgm:cxn modelId="{9675EA0F-BA52-4732-9A23-AA13F7EAD653}" srcId="{56033800-7911-4530-92E1-2E4C9507CAAB}" destId="{B404E823-063F-48DC-A334-664D7CAF744D}" srcOrd="7" destOrd="0" parTransId="{062774C2-EF24-4071-8B87-BF1D448DDFA4}" sibTransId="{4AA5B1C4-8504-4089-8D38-E2048F8C17F2}"/>
    <dgm:cxn modelId="{68603F71-8F71-47B7-B65A-41AE9A5B01E3}" srcId="{56033800-7911-4530-92E1-2E4C9507CAAB}" destId="{ADFDBB43-F14C-4BFD-A8B1-40364F164A1F}" srcOrd="0" destOrd="0" parTransId="{890B6AD0-A741-4CF3-8F8E-8146ADF7FDE9}" sibTransId="{C880D1CC-F8EF-4F43-804A-E3CCEBE133DC}"/>
    <dgm:cxn modelId="{B37119BD-62C3-416D-B552-4CD694888E38}" srcId="{56033800-7911-4530-92E1-2E4C9507CAAB}" destId="{45F88A4F-B8B9-4A91-BD86-A379FAEAE453}" srcOrd="4" destOrd="0" parTransId="{89167550-7173-4678-A28B-D63394972103}" sibTransId="{CFF0EE65-84E8-4FFC-BC1D-322C418043BF}"/>
    <dgm:cxn modelId="{676CA8AB-711D-4138-83D8-A88F0007FA6D}" type="presParOf" srcId="{22A736EF-7623-42F8-9043-027B554227A0}" destId="{CB80F8A9-A5D8-417A-AFBB-4777034565E5}" srcOrd="0" destOrd="0" presId="urn:microsoft.com/office/officeart/2005/8/layout/bProcess4"/>
    <dgm:cxn modelId="{E9A57197-3360-448B-B8B2-9FBF296D3A80}" type="presParOf" srcId="{CB80F8A9-A5D8-417A-AFBB-4777034565E5}" destId="{A9B10D7B-218B-42EC-BF64-9D0CB1B5CCEB}" srcOrd="0" destOrd="0" presId="urn:microsoft.com/office/officeart/2005/8/layout/bProcess4"/>
    <dgm:cxn modelId="{23736F80-62F0-458F-B99E-B44E3DCAF074}" type="presParOf" srcId="{CB80F8A9-A5D8-417A-AFBB-4777034565E5}" destId="{A7F80CC4-5630-4000-AFD9-89BEEAEBC164}" srcOrd="1" destOrd="0" presId="urn:microsoft.com/office/officeart/2005/8/layout/bProcess4"/>
    <dgm:cxn modelId="{05FDDDA9-C5B2-46EA-9A32-8776FB2FB8D6}" type="presParOf" srcId="{22A736EF-7623-42F8-9043-027B554227A0}" destId="{19BAF2A1-C7CA-40D2-A843-62CC0838692A}" srcOrd="1" destOrd="0" presId="urn:microsoft.com/office/officeart/2005/8/layout/bProcess4"/>
    <dgm:cxn modelId="{7D0621AB-B9B4-4822-BA20-5C26958E36F9}" type="presParOf" srcId="{22A736EF-7623-42F8-9043-027B554227A0}" destId="{412EE09B-DB74-4088-B8D9-23F5B03BE9DD}" srcOrd="2" destOrd="0" presId="urn:microsoft.com/office/officeart/2005/8/layout/bProcess4"/>
    <dgm:cxn modelId="{E61FBC2A-F24C-4865-A205-65AA6CBD447E}" type="presParOf" srcId="{412EE09B-DB74-4088-B8D9-23F5B03BE9DD}" destId="{B82C4DCC-B069-4615-992E-6AE313E344F0}" srcOrd="0" destOrd="0" presId="urn:microsoft.com/office/officeart/2005/8/layout/bProcess4"/>
    <dgm:cxn modelId="{0E24250E-B16E-4D6E-BFD6-63BBBA1D74C9}" type="presParOf" srcId="{412EE09B-DB74-4088-B8D9-23F5B03BE9DD}" destId="{0DBAB0BF-1D32-4148-9154-7C020FECEBC7}" srcOrd="1" destOrd="0" presId="urn:microsoft.com/office/officeart/2005/8/layout/bProcess4"/>
    <dgm:cxn modelId="{DA9DB24A-3D2C-462B-AB5B-B2413BE27E89}" type="presParOf" srcId="{22A736EF-7623-42F8-9043-027B554227A0}" destId="{6A316C2E-80F0-4C2B-8502-62C8138D2529}" srcOrd="3" destOrd="0" presId="urn:microsoft.com/office/officeart/2005/8/layout/bProcess4"/>
    <dgm:cxn modelId="{ED938D82-CA0A-4726-B95A-AA04355C1397}" type="presParOf" srcId="{22A736EF-7623-42F8-9043-027B554227A0}" destId="{BA8C0F96-F397-4199-BD8A-3F39C99ED7D5}" srcOrd="4" destOrd="0" presId="urn:microsoft.com/office/officeart/2005/8/layout/bProcess4"/>
    <dgm:cxn modelId="{EAAB95D3-F533-46FF-87E0-FF0C9F1F0841}" type="presParOf" srcId="{BA8C0F96-F397-4199-BD8A-3F39C99ED7D5}" destId="{5D2FEF18-20B7-4FCE-B7BD-DFA3FDDD66C4}" srcOrd="0" destOrd="0" presId="urn:microsoft.com/office/officeart/2005/8/layout/bProcess4"/>
    <dgm:cxn modelId="{C366E82E-D6FF-4470-9F5E-F50D07562E91}" type="presParOf" srcId="{BA8C0F96-F397-4199-BD8A-3F39C99ED7D5}" destId="{CA0D29E2-8BBD-424E-85B0-B70C6E424079}" srcOrd="1" destOrd="0" presId="urn:microsoft.com/office/officeart/2005/8/layout/bProcess4"/>
    <dgm:cxn modelId="{FD76178C-7B6C-4420-8272-EE3982F9AB17}" type="presParOf" srcId="{22A736EF-7623-42F8-9043-027B554227A0}" destId="{C7ACE5DF-FFE9-4C17-B0BA-4CC637BC56C2}" srcOrd="5" destOrd="0" presId="urn:microsoft.com/office/officeart/2005/8/layout/bProcess4"/>
    <dgm:cxn modelId="{235FF925-E63C-47C2-BF2E-C2ACCB3FBFE5}" type="presParOf" srcId="{22A736EF-7623-42F8-9043-027B554227A0}" destId="{5F119919-550C-4325-9935-1F46FC7C7BAC}" srcOrd="6" destOrd="0" presId="urn:microsoft.com/office/officeart/2005/8/layout/bProcess4"/>
    <dgm:cxn modelId="{EBE09D53-139A-4F66-86EE-ECE306BFFA07}" type="presParOf" srcId="{5F119919-550C-4325-9935-1F46FC7C7BAC}" destId="{E9F7AF8A-C496-4611-AFC3-DAE7FBD87735}" srcOrd="0" destOrd="0" presId="urn:microsoft.com/office/officeart/2005/8/layout/bProcess4"/>
    <dgm:cxn modelId="{7FB70374-5103-42AE-BEFE-0FA0B0115393}" type="presParOf" srcId="{5F119919-550C-4325-9935-1F46FC7C7BAC}" destId="{A665C858-4401-4B29-AB48-7B1976DC64F1}" srcOrd="1" destOrd="0" presId="urn:microsoft.com/office/officeart/2005/8/layout/bProcess4"/>
    <dgm:cxn modelId="{F404A734-0BFE-4629-9798-B40A1A2C950D}" type="presParOf" srcId="{22A736EF-7623-42F8-9043-027B554227A0}" destId="{D9027503-FA4F-46E6-B543-9BE4188B1897}" srcOrd="7" destOrd="0" presId="urn:microsoft.com/office/officeart/2005/8/layout/bProcess4"/>
    <dgm:cxn modelId="{43D91078-F064-44ED-B088-22D056A457D0}" type="presParOf" srcId="{22A736EF-7623-42F8-9043-027B554227A0}" destId="{E86724A3-89DE-4DEF-AD1A-7BBA27BA283E}" srcOrd="8" destOrd="0" presId="urn:microsoft.com/office/officeart/2005/8/layout/bProcess4"/>
    <dgm:cxn modelId="{71095709-6E32-4EB1-9E96-77800A3A0077}" type="presParOf" srcId="{E86724A3-89DE-4DEF-AD1A-7BBA27BA283E}" destId="{12085520-98B4-498A-B57A-2D78A8F7C625}" srcOrd="0" destOrd="0" presId="urn:microsoft.com/office/officeart/2005/8/layout/bProcess4"/>
    <dgm:cxn modelId="{C7E49B2B-CD6E-48B3-B212-3AA985E65830}" type="presParOf" srcId="{E86724A3-89DE-4DEF-AD1A-7BBA27BA283E}" destId="{CBF683BB-12B7-487F-8F80-152EF7DEB322}" srcOrd="1" destOrd="0" presId="urn:microsoft.com/office/officeart/2005/8/layout/bProcess4"/>
    <dgm:cxn modelId="{3E6DE5C8-CDF4-4D8F-A6AC-4D151EAF3E6C}" type="presParOf" srcId="{22A736EF-7623-42F8-9043-027B554227A0}" destId="{057D3EC0-2C07-4FB7-BB7B-65BFCCFE53EA}" srcOrd="9" destOrd="0" presId="urn:microsoft.com/office/officeart/2005/8/layout/bProcess4"/>
    <dgm:cxn modelId="{CA7B4590-53B4-4379-B433-8C59E8698CB6}" type="presParOf" srcId="{22A736EF-7623-42F8-9043-027B554227A0}" destId="{3C91DC10-203F-4C20-8334-5FDECCC8C57C}" srcOrd="10" destOrd="0" presId="urn:microsoft.com/office/officeart/2005/8/layout/bProcess4"/>
    <dgm:cxn modelId="{02573194-9E9A-4298-8481-BFD2BFA8C54F}" type="presParOf" srcId="{3C91DC10-203F-4C20-8334-5FDECCC8C57C}" destId="{4620FF4F-F9D5-4C3E-933B-AB443F6C74FC}" srcOrd="0" destOrd="0" presId="urn:microsoft.com/office/officeart/2005/8/layout/bProcess4"/>
    <dgm:cxn modelId="{4E90EDD3-8D7A-48BB-B2BA-50FBC85ACEE6}" type="presParOf" srcId="{3C91DC10-203F-4C20-8334-5FDECCC8C57C}" destId="{D9F61E70-A92B-438E-B1A3-DAE2324DC690}" srcOrd="1" destOrd="0" presId="urn:microsoft.com/office/officeart/2005/8/layout/bProcess4"/>
    <dgm:cxn modelId="{869FAD1D-1A7A-4EF0-AF16-49969F7E088A}" type="presParOf" srcId="{22A736EF-7623-42F8-9043-027B554227A0}" destId="{DDE931BA-1F06-4F14-B49A-036AC0979842}" srcOrd="11" destOrd="0" presId="urn:microsoft.com/office/officeart/2005/8/layout/bProcess4"/>
    <dgm:cxn modelId="{1686F480-7790-48E6-9BCF-0B7276B4818A}" type="presParOf" srcId="{22A736EF-7623-42F8-9043-027B554227A0}" destId="{0D8A12B0-3FD3-4FF2-BBCE-D1C4EDDC21EB}" srcOrd="12" destOrd="0" presId="urn:microsoft.com/office/officeart/2005/8/layout/bProcess4"/>
    <dgm:cxn modelId="{19DA4E6F-BA57-4000-94C2-1750EDA051A3}" type="presParOf" srcId="{0D8A12B0-3FD3-4FF2-BBCE-D1C4EDDC21EB}" destId="{873A249C-75CE-4EE0-9CAC-16E4B6C2ED07}" srcOrd="0" destOrd="0" presId="urn:microsoft.com/office/officeart/2005/8/layout/bProcess4"/>
    <dgm:cxn modelId="{CA75B469-41E2-4D5E-BB6A-0660635ECB55}" type="presParOf" srcId="{0D8A12B0-3FD3-4FF2-BBCE-D1C4EDDC21EB}" destId="{F92C66CF-5C7E-4C7C-8B43-5790BBD6571E}" srcOrd="1" destOrd="0" presId="urn:microsoft.com/office/officeart/2005/8/layout/bProcess4"/>
    <dgm:cxn modelId="{AF0F7566-55C9-46AF-B02D-B1C9D793035B}" type="presParOf" srcId="{22A736EF-7623-42F8-9043-027B554227A0}" destId="{A1130274-7343-46EA-A082-B2B197D87911}" srcOrd="13" destOrd="0" presId="urn:microsoft.com/office/officeart/2005/8/layout/bProcess4"/>
    <dgm:cxn modelId="{86CC8291-78FE-469D-9F20-6AD058F00D25}" type="presParOf" srcId="{22A736EF-7623-42F8-9043-027B554227A0}" destId="{D791C9FF-4B3D-4D69-A4E9-6FD69FED42D2}" srcOrd="14" destOrd="0" presId="urn:microsoft.com/office/officeart/2005/8/layout/bProcess4"/>
    <dgm:cxn modelId="{A494D6C3-16EE-46DD-8AFC-B1BB5FC7298D}" type="presParOf" srcId="{D791C9FF-4B3D-4D69-A4E9-6FD69FED42D2}" destId="{38B75C18-A957-4348-BC70-F30E79154106}" srcOrd="0" destOrd="0" presId="urn:microsoft.com/office/officeart/2005/8/layout/bProcess4"/>
    <dgm:cxn modelId="{29D23C31-2690-4C2C-BD95-B14DDD974A56}" type="presParOf" srcId="{D791C9FF-4B3D-4D69-A4E9-6FD69FED42D2}" destId="{0865D963-7BE0-40A8-9BC9-6C62C1D562DC}" srcOrd="1" destOrd="0" presId="urn:microsoft.com/office/officeart/2005/8/layout/bProcess4"/>
    <dgm:cxn modelId="{9511C064-2113-4DDE-81CC-84E763C46600}" type="presParOf" srcId="{22A736EF-7623-42F8-9043-027B554227A0}" destId="{F19FF053-7B3E-4337-9BB1-63A0ED433B69}" srcOrd="15" destOrd="0" presId="urn:microsoft.com/office/officeart/2005/8/layout/bProcess4"/>
    <dgm:cxn modelId="{618835F4-42F8-4A92-8367-C1BC0F6E22FF}" type="presParOf" srcId="{22A736EF-7623-42F8-9043-027B554227A0}" destId="{38AF8811-8277-4851-AE71-4C66456A2692}" srcOrd="16" destOrd="0" presId="urn:microsoft.com/office/officeart/2005/8/layout/bProcess4"/>
    <dgm:cxn modelId="{5CF4443B-7F41-4D82-B0BE-EF245A1B3CA3}" type="presParOf" srcId="{38AF8811-8277-4851-AE71-4C66456A2692}" destId="{FA0C1144-085E-4DFF-A7F2-C5986B473A9E}" srcOrd="0" destOrd="0" presId="urn:microsoft.com/office/officeart/2005/8/layout/bProcess4"/>
    <dgm:cxn modelId="{3B6CD108-26BB-4E60-B61C-38E459DA0710}" type="presParOf" srcId="{38AF8811-8277-4851-AE71-4C66456A2692}" destId="{7A6701C1-0E76-42D0-99D0-794AB8605A6D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BAF2A1-C7CA-40D2-A843-62CC0838692A}">
      <dsp:nvSpPr>
        <dsp:cNvPr id="0" name=""/>
        <dsp:cNvSpPr/>
      </dsp:nvSpPr>
      <dsp:spPr>
        <a:xfrm rot="5658292">
          <a:off x="893007" y="563260"/>
          <a:ext cx="609033" cy="432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80CC4-5630-4000-AFD9-89BEEAEBC164}">
      <dsp:nvSpPr>
        <dsp:cNvPr id="0" name=""/>
        <dsp:cNvSpPr/>
      </dsp:nvSpPr>
      <dsp:spPr>
        <a:xfrm>
          <a:off x="144014" y="144017"/>
          <a:ext cx="2439010" cy="41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роста поступлений налоговых и неналоговых доходов</a:t>
          </a:r>
          <a:endParaRPr lang="ru-RU" sz="1200" kern="1200" dirty="0"/>
        </a:p>
      </dsp:txBody>
      <dsp:txXfrm>
        <a:off x="144014" y="144017"/>
        <a:ext cx="2439010" cy="418450"/>
      </dsp:txXfrm>
    </dsp:sp>
    <dsp:sp modelId="{6A316C2E-80F0-4C2B-8502-62C8138D2529}">
      <dsp:nvSpPr>
        <dsp:cNvPr id="0" name=""/>
        <dsp:cNvSpPr/>
      </dsp:nvSpPr>
      <dsp:spPr>
        <a:xfrm rot="4320012">
          <a:off x="918179" y="1228939"/>
          <a:ext cx="757746" cy="432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AB0BF-1D32-4148-9154-7C020FECEBC7}">
      <dsp:nvSpPr>
        <dsp:cNvPr id="0" name=""/>
        <dsp:cNvSpPr/>
      </dsp:nvSpPr>
      <dsp:spPr>
        <a:xfrm>
          <a:off x="43319" y="720080"/>
          <a:ext cx="2548969" cy="487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реализации задач, поставленных в Указах Президента Российской Федерации</a:t>
          </a:r>
          <a:endParaRPr lang="ru-RU" sz="1200" kern="1200" dirty="0"/>
        </a:p>
      </dsp:txBody>
      <dsp:txXfrm>
        <a:off x="43319" y="720080"/>
        <a:ext cx="2548969" cy="487241"/>
      </dsp:txXfrm>
    </dsp:sp>
    <dsp:sp modelId="{C7ACE5DF-FFE9-4C17-B0BA-4CC637BC56C2}">
      <dsp:nvSpPr>
        <dsp:cNvPr id="0" name=""/>
        <dsp:cNvSpPr/>
      </dsp:nvSpPr>
      <dsp:spPr>
        <a:xfrm rot="229092">
          <a:off x="1423867" y="1687131"/>
          <a:ext cx="2939172" cy="432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D29E2-8BBD-424E-85B0-B70C6E424079}">
      <dsp:nvSpPr>
        <dsp:cNvPr id="0" name=""/>
        <dsp:cNvSpPr/>
      </dsp:nvSpPr>
      <dsp:spPr>
        <a:xfrm>
          <a:off x="3608" y="1343510"/>
          <a:ext cx="3120317" cy="681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Расширение применения принципа нуждаемости и адресности при предоставлении мер социальной поддержек отдельных категорий граждан</a:t>
          </a:r>
          <a:endParaRPr lang="ru-RU" sz="1200" kern="1200" dirty="0"/>
        </a:p>
      </dsp:txBody>
      <dsp:txXfrm>
        <a:off x="3608" y="1343510"/>
        <a:ext cx="3120317" cy="681702"/>
      </dsp:txXfrm>
    </dsp:sp>
    <dsp:sp modelId="{D9027503-FA4F-46E6-B543-9BE4188B1897}">
      <dsp:nvSpPr>
        <dsp:cNvPr id="0" name=""/>
        <dsp:cNvSpPr/>
      </dsp:nvSpPr>
      <dsp:spPr>
        <a:xfrm rot="16060598">
          <a:off x="3979929" y="1413905"/>
          <a:ext cx="739671" cy="432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5C858-4401-4B29-AB48-7B1976DC64F1}">
      <dsp:nvSpPr>
        <dsp:cNvPr id="0" name=""/>
        <dsp:cNvSpPr/>
      </dsp:nvSpPr>
      <dsp:spPr>
        <a:xfrm>
          <a:off x="3312369" y="1656185"/>
          <a:ext cx="2391055" cy="44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Проведение взвешенной долговой политики</a:t>
          </a:r>
          <a:endParaRPr lang="ru-RU" sz="1200" kern="1200" dirty="0"/>
        </a:p>
      </dsp:txBody>
      <dsp:txXfrm>
        <a:off x="3312369" y="1656185"/>
        <a:ext cx="2391055" cy="447796"/>
      </dsp:txXfrm>
    </dsp:sp>
    <dsp:sp modelId="{057D3EC0-2C07-4FB7-BB7B-65BFCCFE53EA}">
      <dsp:nvSpPr>
        <dsp:cNvPr id="0" name=""/>
        <dsp:cNvSpPr/>
      </dsp:nvSpPr>
      <dsp:spPr>
        <a:xfrm rot="15477341">
          <a:off x="3889453" y="679255"/>
          <a:ext cx="736876" cy="432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683BB-12B7-487F-8F80-152EF7DEB322}">
      <dsp:nvSpPr>
        <dsp:cNvPr id="0" name=""/>
        <dsp:cNvSpPr/>
      </dsp:nvSpPr>
      <dsp:spPr>
        <a:xfrm>
          <a:off x="3240361" y="792089"/>
          <a:ext cx="2475098" cy="689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Поддержка проектов развития общественной инфраструктуры, основанных на местных инициативах</a:t>
          </a:r>
          <a:endParaRPr lang="ru-RU" sz="1200" kern="1200" dirty="0"/>
        </a:p>
      </dsp:txBody>
      <dsp:txXfrm>
        <a:off x="3240361" y="792089"/>
        <a:ext cx="2475098" cy="689961"/>
      </dsp:txXfrm>
    </dsp:sp>
    <dsp:sp modelId="{DDE931BA-1F06-4F14-B49A-036AC0979842}">
      <dsp:nvSpPr>
        <dsp:cNvPr id="0" name=""/>
        <dsp:cNvSpPr/>
      </dsp:nvSpPr>
      <dsp:spPr>
        <a:xfrm rot="21489014">
          <a:off x="4185657" y="269515"/>
          <a:ext cx="2946203" cy="432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61E70-A92B-438E-B1A3-DAE2324DC690}">
      <dsp:nvSpPr>
        <dsp:cNvPr id="0" name=""/>
        <dsp:cNvSpPr/>
      </dsp:nvSpPr>
      <dsp:spPr>
        <a:xfrm>
          <a:off x="3024335" y="144017"/>
          <a:ext cx="2599624" cy="536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Усиление работы по </a:t>
          </a:r>
          <a:r>
            <a:rPr lang="ru-RU" sz="1200" kern="1200" dirty="0" err="1" smtClean="0"/>
            <a:t>по</a:t>
          </a:r>
          <a:r>
            <a:rPr lang="ru-RU" sz="1200" kern="1200" dirty="0" smtClean="0"/>
            <a:t> повышению поступлений от легализации теневой занятости</a:t>
          </a:r>
          <a:endParaRPr lang="ru-RU" sz="1200" kern="1200" dirty="0"/>
        </a:p>
      </dsp:txBody>
      <dsp:txXfrm>
        <a:off x="3024335" y="144017"/>
        <a:ext cx="2599624" cy="536280"/>
      </dsp:txXfrm>
    </dsp:sp>
    <dsp:sp modelId="{A1130274-7343-46EA-A082-B2B197D87911}">
      <dsp:nvSpPr>
        <dsp:cNvPr id="0" name=""/>
        <dsp:cNvSpPr/>
      </dsp:nvSpPr>
      <dsp:spPr>
        <a:xfrm rot="5280604">
          <a:off x="6784329" y="591604"/>
          <a:ext cx="739723" cy="432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C66CF-5C7E-4C7C-8B43-5790BBD6571E}">
      <dsp:nvSpPr>
        <dsp:cNvPr id="0" name=""/>
        <dsp:cNvSpPr/>
      </dsp:nvSpPr>
      <dsp:spPr>
        <a:xfrm>
          <a:off x="6048671" y="72008"/>
          <a:ext cx="2461376" cy="490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Концентрация расходов на первоочередных и приоритетных направлениях</a:t>
          </a:r>
          <a:endParaRPr lang="ru-RU" sz="1200" kern="1200" dirty="0"/>
        </a:p>
      </dsp:txBody>
      <dsp:txXfrm>
        <a:off x="6048671" y="72008"/>
        <a:ext cx="2461376" cy="490098"/>
      </dsp:txXfrm>
    </dsp:sp>
    <dsp:sp modelId="{F19FF053-7B3E-4337-9BB1-63A0ED433B69}">
      <dsp:nvSpPr>
        <dsp:cNvPr id="0" name=""/>
        <dsp:cNvSpPr/>
      </dsp:nvSpPr>
      <dsp:spPr>
        <a:xfrm rot="5572429">
          <a:off x="6751655" y="1362861"/>
          <a:ext cx="800573" cy="432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5D963-7BE0-40A8-9BC9-6C62C1D562DC}">
      <dsp:nvSpPr>
        <dsp:cNvPr id="0" name=""/>
        <dsp:cNvSpPr/>
      </dsp:nvSpPr>
      <dsp:spPr>
        <a:xfrm>
          <a:off x="6120683" y="792089"/>
          <a:ext cx="2388931" cy="52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Совершенствование системы муниципального внутреннего контроля</a:t>
          </a:r>
          <a:endParaRPr lang="ru-RU" sz="1200" kern="1200" dirty="0"/>
        </a:p>
      </dsp:txBody>
      <dsp:txXfrm>
        <a:off x="6120683" y="792089"/>
        <a:ext cx="2388931" cy="528491"/>
      </dsp:txXfrm>
    </dsp:sp>
    <dsp:sp modelId="{7A6701C1-0E76-42D0-99D0-794AB8605A6D}">
      <dsp:nvSpPr>
        <dsp:cNvPr id="0" name=""/>
        <dsp:cNvSpPr/>
      </dsp:nvSpPr>
      <dsp:spPr>
        <a:xfrm>
          <a:off x="5976664" y="1584176"/>
          <a:ext cx="2596694" cy="550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публичности процесса управления общественными финансами</a:t>
          </a:r>
          <a:endParaRPr lang="ru-RU" sz="1200" kern="1200" dirty="0"/>
        </a:p>
      </dsp:txBody>
      <dsp:txXfrm>
        <a:off x="5976664" y="1584176"/>
        <a:ext cx="2596694" cy="55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0.02041</cdr:y>
    </cdr:from>
    <cdr:to>
      <cdr:x>0.69231</cdr:x>
      <cdr:y>0.10204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7200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2018 год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0.2619</cdr:x>
      <cdr:y>0.02041</cdr:y>
    </cdr:from>
    <cdr:to>
      <cdr:x>0.69048</cdr:x>
      <cdr:y>0.10204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72008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2019</a:t>
          </a:r>
          <a:r>
            <a:rPr lang="ru-RU" sz="1600" dirty="0" smtClean="0"/>
            <a:t> год</a:t>
          </a:r>
        </a:p>
        <a:p xmlns:a="http://schemas.openxmlformats.org/drawingml/2006/main">
          <a:endParaRPr lang="ru-R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1CBFD-A1F0-42C4-9B09-4C91EC46D96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6521-2D43-4C5C-9BA7-AB0E99899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9B3E7-FAB1-46F9-8FB2-95BBE6F71717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78ACF-160A-45C8-A403-5520AE169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8ACF-160A-45C8-A403-5520AE1691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8ACF-160A-45C8-A403-5520AE1691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3B56-3F40-423B-8907-D2E073FEFFFD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F3FA-6DF8-4874-9D10-AA59B176D65B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15C1-6FAD-4BFF-B634-26E7CBF2DC1F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F5C2-E7EE-4683-A345-E11AD1D97CEE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C6F9-1E8D-4D34-9559-F8D20AE3B01A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F13C-E0BC-4D23-A5F3-232EB2DF0E2D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E3EB-FC81-4179-B990-67B403AE5ADC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AB49-E920-4D86-9FF6-5FFC5E07D5E7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6597-FAB5-4437-ACC7-DA1680A4501B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42ED-CC8C-4A24-9036-02FAD1E3AA91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2920-E38E-40BE-B463-93612956F7BA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68D64F-C9F2-4B18-9528-0D6B0D2F400B}" type="datetime1">
              <a:rPr lang="ru-RU" smtClean="0"/>
              <a:pPr/>
              <a:t>16.01.2018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chart" Target="../charts/chart6.xml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wmf"/><Relationship Id="rId7" Type="http://schemas.openxmlformats.org/officeDocument/2006/relationships/image" Target="../media/image48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968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Бюджет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граждан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22920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 решению Районной Думы №266 от 22.12.2017 «О бюджете муниципального района «Сухиничский район» на 2018 год и плановый период 2019 и 2020 годов»</a:t>
            </a:r>
            <a:endParaRPr lang="ru-RU" sz="1600" dirty="0"/>
          </a:p>
        </p:txBody>
      </p:sp>
      <p:pic>
        <p:nvPicPr>
          <p:cNvPr id="68612" name="Picture 4" descr="http://photos.wikimapia.org/p/00/03/03/43/09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060848"/>
            <a:ext cx="58326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404664"/>
          <a:ext cx="28083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6376" y="443711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Млн. руб.</a:t>
            </a:r>
            <a:endParaRPr lang="ru-RU" sz="1200" dirty="0"/>
          </a:p>
        </p:txBody>
      </p:sp>
      <p:sp>
        <p:nvSpPr>
          <p:cNvPr id="10242" name="AutoShape 2" descr="https://riapo.ru/upload/iblock/06a/06a213d68b276d89d092dda3632824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riapo.ru/upload/iblock/06a/06a213d68b276d89d092dda3632824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riapo.ru/upload/iblock/06a/06a213d68b276d89d092dda3632824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riapo.ru/upload/iblock/06a/06a213d68b276d89d092dda3632824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://stnmedia.ru/_data/objects/0003/5028/ic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90969"/>
            <a:ext cx="9144000" cy="2467031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3203848" y="404664"/>
          <a:ext cx="30243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940152" y="476672"/>
          <a:ext cx="2880320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3608" y="116632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Структура налоговых и неналоговых доходов районного бюджета на 2018-2020 годы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1560" y="620688"/>
          <a:ext cx="79928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18864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СТРУКТУРА РАСПРЕДЕЛЕНИЯ БЮДЖЕТНЫХ АССИГНОВАНИЙ НА 2018-2020 ГОДЫ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Расходная часть бюджета муниципального района планируется на основе муниципальных программ. Каждая муниципальная программа имеет цели, задачи, показатели эффективности конечный результат реализации.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692697"/>
          <a:ext cx="8928992" cy="616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536504"/>
              </a:tblGrid>
              <a:tr h="39674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Муниципальная программа  «Развитие образования в МР «Сухиничский район»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Муниципальная программа «Развитие информационных услуг, предоставляемых МАУ «Сухиничская редакция газеты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«Организатор»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967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«Организация отдыха, оздоровления и занятости детей и подростков Сухиничского района»</a:t>
                      </a:r>
                      <a:endParaRPr lang="ru-RU" sz="1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«Совершенствование и развитие сети автомобильных дорог в Сухиничском районе»</a:t>
                      </a:r>
                      <a:endParaRPr lang="ru-RU" sz="1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967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«Обеспечение жильем</a:t>
                      </a:r>
                      <a:r>
                        <a:rPr lang="ru-RU" sz="1000" baseline="0" dirty="0" smtClean="0"/>
                        <a:t> молодых семей в МР «Сухиничский район»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«Развитие сельского хозяйства, рынков сельскохозяйственной продукции в Сухиничском районе»</a:t>
                      </a:r>
                      <a:endParaRPr lang="ru-RU" sz="1000" dirty="0"/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Муниципальная программа «Укрепление пожарной безопасности Сухиничского района»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«Программа энергосбережения и повышения</a:t>
                      </a:r>
                      <a:r>
                        <a:rPr lang="ru-RU" sz="1000" baseline="0" dirty="0" smtClean="0"/>
                        <a:t> энергетической эффективности в Сухиничском районе»</a:t>
                      </a:r>
                      <a:endParaRPr lang="ru-RU" sz="1000" dirty="0"/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«Чистая вода в Сухиничском районе»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«Развитие внутреннего и въездного туризма на территории МР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«Временная занятость несовершеннолетних граждан в свободное от учебы время (занятий)»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«Поддержка малого и среднего предпринимательства в муниципальном районе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  <a:tr h="54933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«О сохранности жилых помещений, закрепленных за детьми-сиротами,</a:t>
                      </a:r>
                      <a:r>
                        <a:rPr lang="ru-RU" sz="1000" baseline="0" dirty="0" smtClean="0"/>
                        <a:t> детьми, оставшимся без попечения родителей, и лицами из их числа, и улучшения их жилищных условий»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Муниципальная программа «Комплексные меры противодействия злоупотреблению наркотическими средствами, психотропными веществами и их обороту в муниципальном районе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«Социальная поддержка граждан в МР</a:t>
                      </a:r>
                      <a:r>
                        <a:rPr lang="ru-RU" sz="1000" baseline="0" dirty="0" smtClean="0"/>
                        <a:t> «Сухиничский район»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«Развитие молодежной политики на территории МР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  <a:tr h="549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Муниципальная программа «Капитальный ремонт</a:t>
                      </a:r>
                      <a:r>
                        <a:rPr lang="ru-RU" sz="1000" baseline="0" dirty="0" smtClean="0"/>
                        <a:t> жилищного фонда и обеспечение функционирования коммунальных объектов </a:t>
                      </a:r>
                      <a:r>
                        <a:rPr lang="ru-RU" sz="1000" dirty="0" smtClean="0"/>
                        <a:t>МР «Сухиничский район»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«Совершенствование организации по решению вопросов местного значения и создание условий муниципальной службы в МР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  <a:tr h="39729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«Сохранение и развитие культуры на территории Сухиничского района"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«Комплексная профилактика правонарушений в муниципальном районе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«Охрана окружающей среды в МР «Сухиничский район»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«Совершенствование системы управления общественными финансами МР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  <a:tr h="6587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«Осуществление мероприятий, связанных с разработкой карт-планов границ населенных пунктов и карт-планов градостроительных зон сельских поселений муниципального района «Сухиничский район»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«Развертывание системы обеспечения вызова экстренных оперативных служб по единому номеру «112» в</a:t>
                      </a:r>
                      <a:r>
                        <a:rPr lang="ru-RU" sz="1000" baseline="0" dirty="0" smtClean="0"/>
                        <a:t> Сухиничском районе Калужской области</a:t>
                      </a:r>
                      <a:endParaRPr lang="ru-RU" sz="1000" dirty="0"/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«Поддержка и развитие  транспортного обслуживания населения Сухиничского района»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«Укрепление правопорядка и общественной безопасности в муниципальном районе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  <a:tr h="396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Муниципальная программа «Развитие физической культуры и спорта на территории МР «Сухиничский район»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«Обеспечение безопасности жизнедеятельности населения МР «Сухиничский район»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347864" y="2492896"/>
            <a:ext cx="2592288" cy="1103244"/>
            <a:chOff x="5797689" y="7280886"/>
            <a:chExt cx="2592288" cy="1103244"/>
          </a:xfrm>
        </p:grpSpPr>
        <p:sp>
          <p:nvSpPr>
            <p:cNvPr id="5" name="object 68"/>
            <p:cNvSpPr/>
            <p:nvPr/>
          </p:nvSpPr>
          <p:spPr>
            <a:xfrm>
              <a:off x="5797696" y="7280886"/>
              <a:ext cx="1146175" cy="1007110"/>
            </a:xfrm>
            <a:custGeom>
              <a:avLst/>
              <a:gdLst/>
              <a:ahLst/>
              <a:cxnLst/>
              <a:rect l="l" t="t" r="r" b="b"/>
              <a:pathLst>
                <a:path w="1146175" h="1007110">
                  <a:moveTo>
                    <a:pt x="0" y="0"/>
                  </a:moveTo>
                  <a:lnTo>
                    <a:pt x="1146048" y="0"/>
                  </a:lnTo>
                  <a:lnTo>
                    <a:pt x="1146048" y="1006551"/>
                  </a:lnTo>
                  <a:lnTo>
                    <a:pt x="0" y="1006551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bject 69"/>
            <p:cNvSpPr/>
            <p:nvPr/>
          </p:nvSpPr>
          <p:spPr>
            <a:xfrm>
              <a:off x="5797689" y="7280887"/>
              <a:ext cx="1146175" cy="1007110"/>
            </a:xfrm>
            <a:custGeom>
              <a:avLst/>
              <a:gdLst/>
              <a:ahLst/>
              <a:cxnLst/>
              <a:rect l="l" t="t" r="r" b="b"/>
              <a:pathLst>
                <a:path w="1146175" h="1007110">
                  <a:moveTo>
                    <a:pt x="1146047" y="0"/>
                  </a:moveTo>
                  <a:lnTo>
                    <a:pt x="0" y="0"/>
                  </a:lnTo>
                  <a:lnTo>
                    <a:pt x="0" y="1006551"/>
                  </a:lnTo>
                  <a:lnTo>
                    <a:pt x="1146047" y="1006551"/>
                  </a:lnTo>
                  <a:lnTo>
                    <a:pt x="1146047" y="836218"/>
                  </a:lnTo>
                  <a:lnTo>
                    <a:pt x="61950" y="836218"/>
                  </a:lnTo>
                  <a:lnTo>
                    <a:pt x="61950" y="727811"/>
                  </a:lnTo>
                  <a:lnTo>
                    <a:pt x="65111" y="710846"/>
                  </a:lnTo>
                  <a:lnTo>
                    <a:pt x="67215" y="696954"/>
                  </a:lnTo>
                  <a:lnTo>
                    <a:pt x="68406" y="685605"/>
                  </a:lnTo>
                  <a:lnTo>
                    <a:pt x="68830" y="676266"/>
                  </a:lnTo>
                  <a:lnTo>
                    <a:pt x="68631" y="668406"/>
                  </a:lnTo>
                  <a:lnTo>
                    <a:pt x="67956" y="661494"/>
                  </a:lnTo>
                  <a:lnTo>
                    <a:pt x="66948" y="654997"/>
                  </a:lnTo>
                  <a:lnTo>
                    <a:pt x="65753" y="648384"/>
                  </a:lnTo>
                  <a:lnTo>
                    <a:pt x="64516" y="641124"/>
                  </a:lnTo>
                  <a:lnTo>
                    <a:pt x="63382" y="632685"/>
                  </a:lnTo>
                  <a:lnTo>
                    <a:pt x="62497" y="622535"/>
                  </a:lnTo>
                  <a:lnTo>
                    <a:pt x="62005" y="610142"/>
                  </a:lnTo>
                  <a:lnTo>
                    <a:pt x="247802" y="603935"/>
                  </a:lnTo>
                  <a:lnTo>
                    <a:pt x="296839" y="603935"/>
                  </a:lnTo>
                  <a:lnTo>
                    <a:pt x="296934" y="603373"/>
                  </a:lnTo>
                  <a:lnTo>
                    <a:pt x="308834" y="574354"/>
                  </a:lnTo>
                  <a:lnTo>
                    <a:pt x="299727" y="569080"/>
                  </a:lnTo>
                  <a:lnTo>
                    <a:pt x="259245" y="539974"/>
                  </a:lnTo>
                  <a:lnTo>
                    <a:pt x="231757" y="509528"/>
                  </a:lnTo>
                  <a:lnTo>
                    <a:pt x="218621" y="485015"/>
                  </a:lnTo>
                  <a:lnTo>
                    <a:pt x="588517" y="480047"/>
                  </a:lnTo>
                  <a:lnTo>
                    <a:pt x="1146047" y="480047"/>
                  </a:lnTo>
                  <a:lnTo>
                    <a:pt x="1146047" y="464566"/>
                  </a:lnTo>
                  <a:lnTo>
                    <a:pt x="216827" y="464566"/>
                  </a:lnTo>
                  <a:lnTo>
                    <a:pt x="309752" y="278739"/>
                  </a:lnTo>
                  <a:lnTo>
                    <a:pt x="652904" y="278739"/>
                  </a:lnTo>
                  <a:lnTo>
                    <a:pt x="681431" y="170345"/>
                  </a:lnTo>
                  <a:lnTo>
                    <a:pt x="1146047" y="170345"/>
                  </a:lnTo>
                  <a:lnTo>
                    <a:pt x="1146047" y="0"/>
                  </a:lnTo>
                  <a:close/>
                </a:path>
                <a:path w="1146175" h="1007110">
                  <a:moveTo>
                    <a:pt x="1146047" y="603936"/>
                  </a:moveTo>
                  <a:lnTo>
                    <a:pt x="1090976" y="603936"/>
                  </a:lnTo>
                  <a:lnTo>
                    <a:pt x="1099591" y="836218"/>
                  </a:lnTo>
                  <a:lnTo>
                    <a:pt x="1146047" y="836218"/>
                  </a:lnTo>
                  <a:lnTo>
                    <a:pt x="1146047" y="603936"/>
                  </a:lnTo>
                  <a:close/>
                </a:path>
                <a:path w="1146175" h="1007110">
                  <a:moveTo>
                    <a:pt x="643644" y="593459"/>
                  </a:moveTo>
                  <a:lnTo>
                    <a:pt x="637784" y="598516"/>
                  </a:lnTo>
                  <a:lnTo>
                    <a:pt x="633865" y="603373"/>
                  </a:lnTo>
                  <a:lnTo>
                    <a:pt x="632709" y="606395"/>
                  </a:lnTo>
                  <a:lnTo>
                    <a:pt x="632620" y="607421"/>
                  </a:lnTo>
                  <a:lnTo>
                    <a:pt x="633085" y="609184"/>
                  </a:lnTo>
                  <a:lnTo>
                    <a:pt x="635019" y="610024"/>
                  </a:lnTo>
                  <a:lnTo>
                    <a:pt x="637689" y="609424"/>
                  </a:lnTo>
                  <a:lnTo>
                    <a:pt x="640484" y="607337"/>
                  </a:lnTo>
                  <a:lnTo>
                    <a:pt x="642794" y="603717"/>
                  </a:lnTo>
                  <a:lnTo>
                    <a:pt x="644008" y="598516"/>
                  </a:lnTo>
                  <a:lnTo>
                    <a:pt x="643644" y="593459"/>
                  </a:lnTo>
                  <a:close/>
                </a:path>
                <a:path w="1146175" h="1007110">
                  <a:moveTo>
                    <a:pt x="1146047" y="480047"/>
                  </a:moveTo>
                  <a:lnTo>
                    <a:pt x="882764" y="480047"/>
                  </a:lnTo>
                  <a:lnTo>
                    <a:pt x="882639" y="498352"/>
                  </a:lnTo>
                  <a:lnTo>
                    <a:pt x="882265" y="509528"/>
                  </a:lnTo>
                  <a:lnTo>
                    <a:pt x="868176" y="554115"/>
                  </a:lnTo>
                  <a:lnTo>
                    <a:pt x="859599" y="564742"/>
                  </a:lnTo>
                  <a:lnTo>
                    <a:pt x="860727" y="572808"/>
                  </a:lnTo>
                  <a:lnTo>
                    <a:pt x="861090" y="580125"/>
                  </a:lnTo>
                  <a:lnTo>
                    <a:pt x="861236" y="592452"/>
                  </a:lnTo>
                  <a:lnTo>
                    <a:pt x="861876" y="597429"/>
                  </a:lnTo>
                  <a:lnTo>
                    <a:pt x="887891" y="609805"/>
                  </a:lnTo>
                  <a:lnTo>
                    <a:pt x="900657" y="609667"/>
                  </a:lnTo>
                  <a:lnTo>
                    <a:pt x="916944" y="608620"/>
                  </a:lnTo>
                  <a:lnTo>
                    <a:pt x="937182" y="606648"/>
                  </a:lnTo>
                  <a:lnTo>
                    <a:pt x="953175" y="606056"/>
                  </a:lnTo>
                  <a:lnTo>
                    <a:pt x="1009491" y="604548"/>
                  </a:lnTo>
                  <a:lnTo>
                    <a:pt x="1146047" y="603936"/>
                  </a:lnTo>
                  <a:lnTo>
                    <a:pt x="1146047" y="480047"/>
                  </a:lnTo>
                  <a:close/>
                </a:path>
                <a:path w="1146175" h="1007110">
                  <a:moveTo>
                    <a:pt x="296839" y="603935"/>
                  </a:moveTo>
                  <a:lnTo>
                    <a:pt x="247802" y="603935"/>
                  </a:lnTo>
                  <a:lnTo>
                    <a:pt x="263424" y="604170"/>
                  </a:lnTo>
                  <a:lnTo>
                    <a:pt x="275269" y="604739"/>
                  </a:lnTo>
                  <a:lnTo>
                    <a:pt x="283871" y="605436"/>
                  </a:lnTo>
                  <a:lnTo>
                    <a:pt x="289802" y="606060"/>
                  </a:lnTo>
                  <a:lnTo>
                    <a:pt x="293479" y="606395"/>
                  </a:lnTo>
                  <a:lnTo>
                    <a:pt x="295551" y="606247"/>
                  </a:lnTo>
                  <a:lnTo>
                    <a:pt x="296480" y="605436"/>
                  </a:lnTo>
                  <a:lnTo>
                    <a:pt x="296570" y="605152"/>
                  </a:lnTo>
                  <a:lnTo>
                    <a:pt x="296839" y="603935"/>
                  </a:lnTo>
                  <a:close/>
                </a:path>
                <a:path w="1146175" h="1007110">
                  <a:moveTo>
                    <a:pt x="882764" y="480047"/>
                  </a:moveTo>
                  <a:lnTo>
                    <a:pt x="588517" y="480047"/>
                  </a:lnTo>
                  <a:lnTo>
                    <a:pt x="593586" y="491407"/>
                  </a:lnTo>
                  <a:lnTo>
                    <a:pt x="597776" y="502766"/>
                  </a:lnTo>
                  <a:lnTo>
                    <a:pt x="615932" y="548201"/>
                  </a:lnTo>
                  <a:lnTo>
                    <a:pt x="634974" y="572960"/>
                  </a:lnTo>
                  <a:lnTo>
                    <a:pt x="640709" y="583185"/>
                  </a:lnTo>
                  <a:lnTo>
                    <a:pt x="643517" y="591688"/>
                  </a:lnTo>
                  <a:lnTo>
                    <a:pt x="643644" y="593459"/>
                  </a:lnTo>
                  <a:lnTo>
                    <a:pt x="644914" y="592365"/>
                  </a:lnTo>
                  <a:lnTo>
                    <a:pt x="650455" y="588441"/>
                  </a:lnTo>
                  <a:lnTo>
                    <a:pt x="665949" y="588441"/>
                  </a:lnTo>
                  <a:lnTo>
                    <a:pt x="665949" y="572960"/>
                  </a:lnTo>
                  <a:lnTo>
                    <a:pt x="638119" y="542838"/>
                  </a:lnTo>
                  <a:lnTo>
                    <a:pt x="620459" y="498352"/>
                  </a:lnTo>
                  <a:lnTo>
                    <a:pt x="619515" y="483062"/>
                  </a:lnTo>
                  <a:lnTo>
                    <a:pt x="882764" y="480047"/>
                  </a:lnTo>
                  <a:close/>
                </a:path>
                <a:path w="1146175" h="1007110">
                  <a:moveTo>
                    <a:pt x="652904" y="278739"/>
                  </a:moveTo>
                  <a:lnTo>
                    <a:pt x="634974" y="278739"/>
                  </a:lnTo>
                  <a:lnTo>
                    <a:pt x="588517" y="464566"/>
                  </a:lnTo>
                  <a:lnTo>
                    <a:pt x="603999" y="464566"/>
                  </a:lnTo>
                  <a:lnTo>
                    <a:pt x="652904" y="278739"/>
                  </a:lnTo>
                  <a:close/>
                </a:path>
                <a:path w="1146175" h="1007110">
                  <a:moveTo>
                    <a:pt x="1146047" y="170345"/>
                  </a:moveTo>
                  <a:lnTo>
                    <a:pt x="882764" y="170345"/>
                  </a:lnTo>
                  <a:lnTo>
                    <a:pt x="876477" y="182296"/>
                  </a:lnTo>
                  <a:lnTo>
                    <a:pt x="865048" y="221753"/>
                  </a:lnTo>
                  <a:lnTo>
                    <a:pt x="862744" y="256441"/>
                  </a:lnTo>
                  <a:lnTo>
                    <a:pt x="862859" y="266092"/>
                  </a:lnTo>
                  <a:lnTo>
                    <a:pt x="867279" y="311645"/>
                  </a:lnTo>
                  <a:lnTo>
                    <a:pt x="875922" y="358944"/>
                  </a:lnTo>
                  <a:lnTo>
                    <a:pt x="886237" y="405720"/>
                  </a:lnTo>
                  <a:lnTo>
                    <a:pt x="889614" y="420925"/>
                  </a:lnTo>
                  <a:lnTo>
                    <a:pt x="892805" y="435840"/>
                  </a:lnTo>
                  <a:lnTo>
                    <a:pt x="895717" y="450406"/>
                  </a:lnTo>
                  <a:lnTo>
                    <a:pt x="898258" y="464566"/>
                  </a:lnTo>
                  <a:lnTo>
                    <a:pt x="1146047" y="464566"/>
                  </a:lnTo>
                  <a:lnTo>
                    <a:pt x="1146047" y="327464"/>
                  </a:lnTo>
                  <a:lnTo>
                    <a:pt x="928189" y="327464"/>
                  </a:lnTo>
                  <a:lnTo>
                    <a:pt x="927195" y="327020"/>
                  </a:lnTo>
                  <a:lnTo>
                    <a:pt x="925711" y="325225"/>
                  </a:lnTo>
                  <a:lnTo>
                    <a:pt x="923640" y="323154"/>
                  </a:lnTo>
                  <a:lnTo>
                    <a:pt x="922201" y="322492"/>
                  </a:lnTo>
                  <a:lnTo>
                    <a:pt x="917345" y="322492"/>
                  </a:lnTo>
                  <a:lnTo>
                    <a:pt x="903341" y="314051"/>
                  </a:lnTo>
                  <a:lnTo>
                    <a:pt x="892564" y="306250"/>
                  </a:lnTo>
                  <a:lnTo>
                    <a:pt x="884990" y="298897"/>
                  </a:lnTo>
                  <a:lnTo>
                    <a:pt x="880594" y="291802"/>
                  </a:lnTo>
                  <a:lnTo>
                    <a:pt x="879352" y="284773"/>
                  </a:lnTo>
                  <a:lnTo>
                    <a:pt x="881240" y="277619"/>
                  </a:lnTo>
                  <a:lnTo>
                    <a:pt x="886232" y="270148"/>
                  </a:lnTo>
                  <a:lnTo>
                    <a:pt x="894306" y="262171"/>
                  </a:lnTo>
                  <a:lnTo>
                    <a:pt x="905437" y="253495"/>
                  </a:lnTo>
                  <a:lnTo>
                    <a:pt x="918048" y="253495"/>
                  </a:lnTo>
                  <a:lnTo>
                    <a:pt x="920376" y="252403"/>
                  </a:lnTo>
                  <a:lnTo>
                    <a:pt x="923402" y="250265"/>
                  </a:lnTo>
                  <a:lnTo>
                    <a:pt x="925646" y="248715"/>
                  </a:lnTo>
                  <a:lnTo>
                    <a:pt x="927225" y="248637"/>
                  </a:lnTo>
                  <a:lnTo>
                    <a:pt x="1146047" y="248637"/>
                  </a:lnTo>
                  <a:lnTo>
                    <a:pt x="1146047" y="170345"/>
                  </a:lnTo>
                  <a:close/>
                </a:path>
                <a:path w="1146175" h="1007110">
                  <a:moveTo>
                    <a:pt x="1146047" y="248637"/>
                  </a:moveTo>
                  <a:lnTo>
                    <a:pt x="927225" y="248637"/>
                  </a:lnTo>
                  <a:lnTo>
                    <a:pt x="928255" y="250918"/>
                  </a:lnTo>
                  <a:lnTo>
                    <a:pt x="928854" y="256441"/>
                  </a:lnTo>
                  <a:lnTo>
                    <a:pt x="929119" y="265392"/>
                  </a:lnTo>
                  <a:lnTo>
                    <a:pt x="929224" y="296033"/>
                  </a:lnTo>
                  <a:lnTo>
                    <a:pt x="929103" y="319998"/>
                  </a:lnTo>
                  <a:lnTo>
                    <a:pt x="928793" y="325482"/>
                  </a:lnTo>
                  <a:lnTo>
                    <a:pt x="928189" y="327464"/>
                  </a:lnTo>
                  <a:lnTo>
                    <a:pt x="1146047" y="327464"/>
                  </a:lnTo>
                  <a:lnTo>
                    <a:pt x="1146047" y="248637"/>
                  </a:lnTo>
                  <a:close/>
                </a:path>
                <a:path w="1146175" h="1007110">
                  <a:moveTo>
                    <a:pt x="920884" y="321885"/>
                  </a:moveTo>
                  <a:lnTo>
                    <a:pt x="917345" y="322492"/>
                  </a:lnTo>
                  <a:lnTo>
                    <a:pt x="922201" y="322492"/>
                  </a:lnTo>
                  <a:lnTo>
                    <a:pt x="920884" y="321885"/>
                  </a:lnTo>
                  <a:close/>
                </a:path>
                <a:path w="1146175" h="1007110">
                  <a:moveTo>
                    <a:pt x="918048" y="253495"/>
                  </a:moveTo>
                  <a:lnTo>
                    <a:pt x="905437" y="253495"/>
                  </a:lnTo>
                  <a:lnTo>
                    <a:pt x="911510" y="254903"/>
                  </a:lnTo>
                  <a:lnTo>
                    <a:pt x="916451" y="254244"/>
                  </a:lnTo>
                  <a:lnTo>
                    <a:pt x="918048" y="253495"/>
                  </a:lnTo>
                  <a:close/>
                </a:path>
              </a:pathLst>
            </a:custGeom>
            <a:solidFill>
              <a:srgbClr val="9EBE5D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bject 70"/>
            <p:cNvSpPr/>
            <p:nvPr/>
          </p:nvSpPr>
          <p:spPr>
            <a:xfrm>
              <a:off x="6448152" y="7497686"/>
              <a:ext cx="201930" cy="201295"/>
            </a:xfrm>
            <a:custGeom>
              <a:avLst/>
              <a:gdLst/>
              <a:ahLst/>
              <a:cxnLst/>
              <a:rect l="l" t="t" r="r" b="b"/>
              <a:pathLst>
                <a:path w="201929" h="201295">
                  <a:moveTo>
                    <a:pt x="154876" y="0"/>
                  </a:moveTo>
                  <a:lnTo>
                    <a:pt x="46456" y="0"/>
                  </a:lnTo>
                  <a:lnTo>
                    <a:pt x="0" y="201307"/>
                  </a:lnTo>
                  <a:lnTo>
                    <a:pt x="201333" y="201307"/>
                  </a:lnTo>
                  <a:lnTo>
                    <a:pt x="154876" y="0"/>
                  </a:lnTo>
                  <a:close/>
                </a:path>
              </a:pathLst>
            </a:custGeom>
            <a:solidFill>
              <a:srgbClr val="9EBE5D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bject 71"/>
            <p:cNvSpPr/>
            <p:nvPr/>
          </p:nvSpPr>
          <p:spPr>
            <a:xfrm>
              <a:off x="6541080" y="7942808"/>
              <a:ext cx="309880" cy="66040"/>
            </a:xfrm>
            <a:custGeom>
              <a:avLst/>
              <a:gdLst/>
              <a:ahLst/>
              <a:cxnLst/>
              <a:rect l="l" t="t" r="r" b="b"/>
              <a:pathLst>
                <a:path w="309879" h="66039">
                  <a:moveTo>
                    <a:pt x="0" y="3955"/>
                  </a:moveTo>
                  <a:lnTo>
                    <a:pt x="15481" y="65893"/>
                  </a:lnTo>
                  <a:lnTo>
                    <a:pt x="309740" y="65893"/>
                  </a:lnTo>
                  <a:lnTo>
                    <a:pt x="309740" y="59919"/>
                  </a:lnTo>
                  <a:lnTo>
                    <a:pt x="49996" y="59919"/>
                  </a:lnTo>
                  <a:lnTo>
                    <a:pt x="31892" y="54432"/>
                  </a:lnTo>
                  <a:lnTo>
                    <a:pt x="20772" y="46855"/>
                  </a:lnTo>
                  <a:lnTo>
                    <a:pt x="15078" y="37901"/>
                  </a:lnTo>
                  <a:lnTo>
                    <a:pt x="13254" y="28278"/>
                  </a:lnTo>
                  <a:lnTo>
                    <a:pt x="13743" y="18699"/>
                  </a:lnTo>
                  <a:lnTo>
                    <a:pt x="14987" y="9874"/>
                  </a:lnTo>
                  <a:lnTo>
                    <a:pt x="0" y="3955"/>
                  </a:lnTo>
                  <a:close/>
                </a:path>
                <a:path w="309879" h="66039">
                  <a:moveTo>
                    <a:pt x="93893" y="0"/>
                  </a:moveTo>
                  <a:lnTo>
                    <a:pt x="58757" y="15706"/>
                  </a:lnTo>
                  <a:lnTo>
                    <a:pt x="57222" y="29595"/>
                  </a:lnTo>
                  <a:lnTo>
                    <a:pt x="56848" y="35006"/>
                  </a:lnTo>
                  <a:lnTo>
                    <a:pt x="56166" y="40767"/>
                  </a:lnTo>
                  <a:lnTo>
                    <a:pt x="54948" y="46856"/>
                  </a:lnTo>
                  <a:lnTo>
                    <a:pt x="52967" y="53247"/>
                  </a:lnTo>
                  <a:lnTo>
                    <a:pt x="49996" y="59919"/>
                  </a:lnTo>
                  <a:lnTo>
                    <a:pt x="309740" y="59919"/>
                  </a:lnTo>
                  <a:lnTo>
                    <a:pt x="309740" y="3955"/>
                  </a:lnTo>
                  <a:lnTo>
                    <a:pt x="157104" y="3955"/>
                  </a:lnTo>
                  <a:lnTo>
                    <a:pt x="137226" y="1966"/>
                  </a:lnTo>
                  <a:lnTo>
                    <a:pt x="120215" y="659"/>
                  </a:lnTo>
                  <a:lnTo>
                    <a:pt x="105847" y="12"/>
                  </a:lnTo>
                  <a:lnTo>
                    <a:pt x="93893" y="0"/>
                  </a:lnTo>
                  <a:close/>
                </a:path>
              </a:pathLst>
            </a:custGeom>
            <a:solidFill>
              <a:srgbClr val="9EBE5D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bject 72"/>
            <p:cNvSpPr/>
            <p:nvPr/>
          </p:nvSpPr>
          <p:spPr>
            <a:xfrm>
              <a:off x="6676717" y="7529013"/>
              <a:ext cx="50165" cy="79375"/>
            </a:xfrm>
            <a:custGeom>
              <a:avLst/>
              <a:gdLst/>
              <a:ahLst/>
              <a:cxnLst/>
              <a:rect l="l" t="t" r="r" b="b"/>
              <a:pathLst>
                <a:path w="50165" h="79375">
                  <a:moveTo>
                    <a:pt x="49964" y="73875"/>
                  </a:moveTo>
                  <a:lnTo>
                    <a:pt x="42379" y="73875"/>
                  </a:lnTo>
                  <a:lnTo>
                    <a:pt x="45013" y="75357"/>
                  </a:lnTo>
                  <a:lnTo>
                    <a:pt x="46977" y="77458"/>
                  </a:lnTo>
                  <a:lnTo>
                    <a:pt x="48372" y="79100"/>
                  </a:lnTo>
                  <a:lnTo>
                    <a:pt x="49293" y="79210"/>
                  </a:lnTo>
                  <a:lnTo>
                    <a:pt x="49840" y="76710"/>
                  </a:lnTo>
                  <a:lnTo>
                    <a:pt x="49964" y="73875"/>
                  </a:lnTo>
                  <a:close/>
                </a:path>
                <a:path w="50165" h="79375">
                  <a:moveTo>
                    <a:pt x="35089" y="0"/>
                  </a:moveTo>
                  <a:lnTo>
                    <a:pt x="4771" y="25371"/>
                  </a:lnTo>
                  <a:lnTo>
                    <a:pt x="0" y="40118"/>
                  </a:lnTo>
                  <a:lnTo>
                    <a:pt x="2239" y="47478"/>
                  </a:lnTo>
                  <a:lnTo>
                    <a:pt x="7557" y="55113"/>
                  </a:lnTo>
                  <a:lnTo>
                    <a:pt x="15953" y="63235"/>
                  </a:lnTo>
                  <a:lnTo>
                    <a:pt x="27423" y="72057"/>
                  </a:lnTo>
                  <a:lnTo>
                    <a:pt x="34716" y="77067"/>
                  </a:lnTo>
                  <a:lnTo>
                    <a:pt x="38980" y="74087"/>
                  </a:lnTo>
                  <a:lnTo>
                    <a:pt x="42379" y="73875"/>
                  </a:lnTo>
                  <a:lnTo>
                    <a:pt x="49964" y="73875"/>
                  </a:lnTo>
                  <a:lnTo>
                    <a:pt x="50043" y="72057"/>
                  </a:lnTo>
                  <a:lnTo>
                    <a:pt x="49970" y="14253"/>
                  </a:lnTo>
                  <a:lnTo>
                    <a:pt x="49648" y="7254"/>
                  </a:lnTo>
                  <a:lnTo>
                    <a:pt x="49098" y="3147"/>
                  </a:lnTo>
                  <a:lnTo>
                    <a:pt x="41460" y="3147"/>
                  </a:lnTo>
                  <a:lnTo>
                    <a:pt x="38563" y="2472"/>
                  </a:lnTo>
                  <a:lnTo>
                    <a:pt x="35089" y="0"/>
                  </a:lnTo>
                  <a:close/>
                </a:path>
                <a:path w="50165" h="79375">
                  <a:moveTo>
                    <a:pt x="47208" y="1135"/>
                  </a:moveTo>
                  <a:lnTo>
                    <a:pt x="45730" y="1803"/>
                  </a:lnTo>
                  <a:lnTo>
                    <a:pt x="43831" y="2698"/>
                  </a:lnTo>
                  <a:lnTo>
                    <a:pt x="41460" y="3147"/>
                  </a:lnTo>
                  <a:lnTo>
                    <a:pt x="49098" y="3147"/>
                  </a:lnTo>
                  <a:lnTo>
                    <a:pt x="48319" y="1371"/>
                  </a:lnTo>
                  <a:lnTo>
                    <a:pt x="47208" y="1135"/>
                  </a:lnTo>
                  <a:close/>
                </a:path>
              </a:pathLst>
            </a:custGeom>
            <a:solidFill>
              <a:srgbClr val="F7F7F2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bject 73"/>
            <p:cNvSpPr/>
            <p:nvPr/>
          </p:nvSpPr>
          <p:spPr>
            <a:xfrm>
              <a:off x="5906099" y="7946763"/>
              <a:ext cx="278765" cy="62230"/>
            </a:xfrm>
            <a:custGeom>
              <a:avLst/>
              <a:gdLst/>
              <a:ahLst/>
              <a:cxnLst/>
              <a:rect l="l" t="t" r="r" b="b"/>
              <a:pathLst>
                <a:path w="278764" h="62229">
                  <a:moveTo>
                    <a:pt x="0" y="0"/>
                  </a:moveTo>
                  <a:lnTo>
                    <a:pt x="278765" y="0"/>
                  </a:lnTo>
                  <a:lnTo>
                    <a:pt x="278765" y="61937"/>
                  </a:lnTo>
                  <a:lnTo>
                    <a:pt x="0" y="61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5D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bject 74"/>
            <p:cNvSpPr/>
            <p:nvPr/>
          </p:nvSpPr>
          <p:spPr>
            <a:xfrm>
              <a:off x="6231335" y="7946763"/>
              <a:ext cx="290195" cy="66675"/>
            </a:xfrm>
            <a:custGeom>
              <a:avLst/>
              <a:gdLst/>
              <a:ahLst/>
              <a:cxnLst/>
              <a:rect l="l" t="t" r="r" b="b"/>
              <a:pathLst>
                <a:path w="290195" h="66675">
                  <a:moveTo>
                    <a:pt x="0" y="0"/>
                  </a:moveTo>
                  <a:lnTo>
                    <a:pt x="290004" y="0"/>
                  </a:lnTo>
                  <a:lnTo>
                    <a:pt x="290004" y="66205"/>
                  </a:lnTo>
                  <a:lnTo>
                    <a:pt x="0" y="66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5D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bject 75"/>
            <p:cNvSpPr/>
            <p:nvPr/>
          </p:nvSpPr>
          <p:spPr>
            <a:xfrm>
              <a:off x="6556565" y="7946763"/>
              <a:ext cx="294640" cy="62230"/>
            </a:xfrm>
            <a:custGeom>
              <a:avLst/>
              <a:gdLst/>
              <a:ahLst/>
              <a:cxnLst/>
              <a:rect l="l" t="t" r="r" b="b"/>
              <a:pathLst>
                <a:path w="294640" h="62229">
                  <a:moveTo>
                    <a:pt x="0" y="0"/>
                  </a:moveTo>
                  <a:lnTo>
                    <a:pt x="294259" y="0"/>
                  </a:lnTo>
                  <a:lnTo>
                    <a:pt x="294259" y="61937"/>
                  </a:lnTo>
                  <a:lnTo>
                    <a:pt x="0" y="61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5D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bject 82"/>
            <p:cNvSpPr txBox="1"/>
            <p:nvPr/>
          </p:nvSpPr>
          <p:spPr>
            <a:xfrm>
              <a:off x="6943872" y="7288958"/>
              <a:ext cx="1446105" cy="10951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140"/>
                </a:lnSpc>
              </a:pPr>
              <a:r>
                <a:rPr sz="11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 (сельское хозяйство, дорожное хозяйство, транспорт</a:t>
              </a:r>
              <a:endParaRPr sz="11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110"/>
                </a:lnSpc>
              </a:pPr>
              <a:r>
                <a:rPr sz="11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лесное </a:t>
              </a:r>
              <a:r>
                <a:rPr sz="1100" dirty="0" err="1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хозяйство</a:t>
              </a:r>
              <a:r>
                <a:rPr sz="11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100" dirty="0" smtClean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110"/>
                </a:lnSpc>
              </a:pPr>
              <a:r>
                <a:rPr sz="1100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sz="11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т.д.)</a:t>
              </a:r>
              <a:endParaRPr sz="1100" dirty="0">
                <a:latin typeface="Times New Roman" pitchFamily="18" charset="0"/>
                <a:cs typeface="Times New Roman" pitchFamily="18" charset="0"/>
              </a:endParaRPr>
            </a:p>
            <a:p>
              <a:pPr marL="17145" algn="ctr">
                <a:lnSpc>
                  <a:spcPct val="100000"/>
                </a:lnSpc>
                <a:spcBef>
                  <a:spcPts val="509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42 501,5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7544" y="908720"/>
            <a:ext cx="2016224" cy="1005840"/>
            <a:chOff x="4722713" y="4508585"/>
            <a:chExt cx="2016224" cy="1005840"/>
          </a:xfrm>
        </p:grpSpPr>
        <p:sp>
          <p:nvSpPr>
            <p:cNvPr id="15" name="object 61"/>
            <p:cNvSpPr/>
            <p:nvPr/>
          </p:nvSpPr>
          <p:spPr>
            <a:xfrm>
              <a:off x="4722713" y="4508585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1145120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1145120" y="1005840"/>
                  </a:lnTo>
                  <a:lnTo>
                    <a:pt x="1145120" y="935046"/>
                  </a:lnTo>
                  <a:lnTo>
                    <a:pt x="582524" y="935046"/>
                  </a:lnTo>
                  <a:lnTo>
                    <a:pt x="562420" y="932908"/>
                  </a:lnTo>
                  <a:lnTo>
                    <a:pt x="521930" y="905488"/>
                  </a:lnTo>
                  <a:lnTo>
                    <a:pt x="504835" y="847777"/>
                  </a:lnTo>
                  <a:lnTo>
                    <a:pt x="502413" y="793249"/>
                  </a:lnTo>
                  <a:lnTo>
                    <a:pt x="502989" y="761343"/>
                  </a:lnTo>
                  <a:lnTo>
                    <a:pt x="504355" y="726419"/>
                  </a:lnTo>
                  <a:lnTo>
                    <a:pt x="506208" y="688535"/>
                  </a:lnTo>
                  <a:lnTo>
                    <a:pt x="508247" y="647750"/>
                  </a:lnTo>
                  <a:lnTo>
                    <a:pt x="510169" y="604122"/>
                  </a:lnTo>
                  <a:lnTo>
                    <a:pt x="511674" y="557708"/>
                  </a:lnTo>
                  <a:lnTo>
                    <a:pt x="512460" y="508567"/>
                  </a:lnTo>
                  <a:lnTo>
                    <a:pt x="512225" y="456757"/>
                  </a:lnTo>
                  <a:lnTo>
                    <a:pt x="510667" y="402336"/>
                  </a:lnTo>
                  <a:lnTo>
                    <a:pt x="461130" y="402079"/>
                  </a:lnTo>
                  <a:lnTo>
                    <a:pt x="447200" y="401727"/>
                  </a:lnTo>
                  <a:lnTo>
                    <a:pt x="399831" y="397471"/>
                  </a:lnTo>
                  <a:lnTo>
                    <a:pt x="357613" y="385917"/>
                  </a:lnTo>
                  <a:lnTo>
                    <a:pt x="309499" y="247586"/>
                  </a:lnTo>
                  <a:lnTo>
                    <a:pt x="92849" y="232117"/>
                  </a:lnTo>
                  <a:lnTo>
                    <a:pt x="235638" y="158844"/>
                  </a:lnTo>
                  <a:lnTo>
                    <a:pt x="275028" y="139156"/>
                  </a:lnTo>
                  <a:lnTo>
                    <a:pt x="313583" y="120443"/>
                  </a:lnTo>
                  <a:lnTo>
                    <a:pt x="349631" y="103726"/>
                  </a:lnTo>
                  <a:lnTo>
                    <a:pt x="395347" y="84627"/>
                  </a:lnTo>
                  <a:lnTo>
                    <a:pt x="417817" y="77368"/>
                  </a:lnTo>
                  <a:lnTo>
                    <a:pt x="1145120" y="77368"/>
                  </a:lnTo>
                  <a:lnTo>
                    <a:pt x="1145120" y="0"/>
                  </a:lnTo>
                  <a:close/>
                </a:path>
                <a:path w="1145539" h="1005839">
                  <a:moveTo>
                    <a:pt x="1145120" y="309486"/>
                  </a:moveTo>
                  <a:lnTo>
                    <a:pt x="974902" y="309486"/>
                  </a:lnTo>
                  <a:lnTo>
                    <a:pt x="974902" y="835621"/>
                  </a:lnTo>
                  <a:lnTo>
                    <a:pt x="634453" y="928471"/>
                  </a:lnTo>
                  <a:lnTo>
                    <a:pt x="606435" y="933587"/>
                  </a:lnTo>
                  <a:lnTo>
                    <a:pt x="582524" y="935046"/>
                  </a:lnTo>
                  <a:lnTo>
                    <a:pt x="1145120" y="935046"/>
                  </a:lnTo>
                  <a:lnTo>
                    <a:pt x="1145120" y="309486"/>
                  </a:lnTo>
                  <a:close/>
                </a:path>
                <a:path w="1145539" h="1005839">
                  <a:moveTo>
                    <a:pt x="1145120" y="77368"/>
                  </a:moveTo>
                  <a:lnTo>
                    <a:pt x="417817" y="77368"/>
                  </a:lnTo>
                  <a:lnTo>
                    <a:pt x="431101" y="77596"/>
                  </a:lnTo>
                  <a:lnTo>
                    <a:pt x="447496" y="78265"/>
                  </a:lnTo>
                  <a:lnTo>
                    <a:pt x="511628" y="82687"/>
                  </a:lnTo>
                  <a:lnTo>
                    <a:pt x="563126" y="87415"/>
                  </a:lnTo>
                  <a:lnTo>
                    <a:pt x="618153" y="93350"/>
                  </a:lnTo>
                  <a:lnTo>
                    <a:pt x="673737" y="100306"/>
                  </a:lnTo>
                  <a:lnTo>
                    <a:pt x="726908" y="108097"/>
                  </a:lnTo>
                  <a:lnTo>
                    <a:pt x="774694" y="116539"/>
                  </a:lnTo>
                  <a:lnTo>
                    <a:pt x="814124" y="125445"/>
                  </a:lnTo>
                  <a:lnTo>
                    <a:pt x="851103" y="139268"/>
                  </a:lnTo>
                  <a:lnTo>
                    <a:pt x="839743" y="142443"/>
                  </a:lnTo>
                  <a:lnTo>
                    <a:pt x="828384" y="146250"/>
                  </a:lnTo>
                  <a:lnTo>
                    <a:pt x="782947" y="166516"/>
                  </a:lnTo>
                  <a:lnTo>
                    <a:pt x="748870" y="185219"/>
                  </a:lnTo>
                  <a:lnTo>
                    <a:pt x="703433" y="211554"/>
                  </a:lnTo>
                  <a:lnTo>
                    <a:pt x="692074" y="217962"/>
                  </a:lnTo>
                  <a:lnTo>
                    <a:pt x="680714" y="224172"/>
                  </a:lnTo>
                  <a:lnTo>
                    <a:pt x="669355" y="230121"/>
                  </a:lnTo>
                  <a:lnTo>
                    <a:pt x="654114" y="239468"/>
                  </a:lnTo>
                  <a:lnTo>
                    <a:pt x="624966" y="265140"/>
                  </a:lnTo>
                  <a:lnTo>
                    <a:pt x="611956" y="303598"/>
                  </a:lnTo>
                  <a:lnTo>
                    <a:pt x="611550" y="318855"/>
                  </a:lnTo>
                  <a:lnTo>
                    <a:pt x="611064" y="326695"/>
                  </a:lnTo>
                  <a:lnTo>
                    <a:pt x="592681" y="370385"/>
                  </a:lnTo>
                  <a:lnTo>
                    <a:pt x="557085" y="402336"/>
                  </a:lnTo>
                  <a:lnTo>
                    <a:pt x="574006" y="399567"/>
                  </a:lnTo>
                  <a:lnTo>
                    <a:pt x="611469" y="391662"/>
                  </a:lnTo>
                  <a:lnTo>
                    <a:pt x="652832" y="381297"/>
                  </a:lnTo>
                  <a:lnTo>
                    <a:pt x="789178" y="343797"/>
                  </a:lnTo>
                  <a:lnTo>
                    <a:pt x="812227" y="337710"/>
                  </a:lnTo>
                  <a:lnTo>
                    <a:pt x="857352" y="326615"/>
                  </a:lnTo>
                  <a:lnTo>
                    <a:pt x="900249" y="317656"/>
                  </a:lnTo>
                  <a:lnTo>
                    <a:pt x="939804" y="311668"/>
                  </a:lnTo>
                  <a:lnTo>
                    <a:pt x="974902" y="309486"/>
                  </a:lnTo>
                  <a:lnTo>
                    <a:pt x="1145120" y="309486"/>
                  </a:lnTo>
                  <a:lnTo>
                    <a:pt x="1145120" y="77368"/>
                  </a:lnTo>
                  <a:close/>
                </a:path>
              </a:pathLst>
            </a:custGeom>
            <a:solidFill>
              <a:srgbClr val="B03C41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bject 80"/>
            <p:cNvSpPr txBox="1"/>
            <p:nvPr/>
          </p:nvSpPr>
          <p:spPr>
            <a:xfrm>
              <a:off x="5868633" y="4810168"/>
              <a:ext cx="870304" cy="4334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L="8255" algn="ctr">
                <a:lnSpc>
                  <a:spcPct val="100000"/>
                </a:lnSpc>
                <a:spcBef>
                  <a:spcPts val="459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327 522,0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91880" y="908720"/>
            <a:ext cx="1944216" cy="1004569"/>
            <a:chOff x="4730377" y="5761911"/>
            <a:chExt cx="1944216" cy="1004569"/>
          </a:xfrm>
        </p:grpSpPr>
        <p:sp>
          <p:nvSpPr>
            <p:cNvPr id="18" name="object 65"/>
            <p:cNvSpPr/>
            <p:nvPr/>
          </p:nvSpPr>
          <p:spPr>
            <a:xfrm>
              <a:off x="4730377" y="5761911"/>
              <a:ext cx="1145540" cy="1004569"/>
            </a:xfrm>
            <a:custGeom>
              <a:avLst/>
              <a:gdLst/>
              <a:ahLst/>
              <a:cxnLst/>
              <a:rect l="l" t="t" r="r" b="b"/>
              <a:pathLst>
                <a:path w="1145539" h="1004570">
                  <a:moveTo>
                    <a:pt x="1145108" y="0"/>
                  </a:moveTo>
                  <a:lnTo>
                    <a:pt x="0" y="0"/>
                  </a:lnTo>
                  <a:lnTo>
                    <a:pt x="0" y="1004570"/>
                  </a:lnTo>
                  <a:lnTo>
                    <a:pt x="1145108" y="1004570"/>
                  </a:lnTo>
                  <a:lnTo>
                    <a:pt x="1145108" y="900430"/>
                  </a:lnTo>
                  <a:lnTo>
                    <a:pt x="656727" y="900430"/>
                  </a:lnTo>
                  <a:lnTo>
                    <a:pt x="637661" y="899160"/>
                  </a:lnTo>
                  <a:lnTo>
                    <a:pt x="618972" y="896620"/>
                  </a:lnTo>
                  <a:lnTo>
                    <a:pt x="620093" y="885190"/>
                  </a:lnTo>
                  <a:lnTo>
                    <a:pt x="623306" y="873760"/>
                  </a:lnTo>
                  <a:lnTo>
                    <a:pt x="623870" y="872490"/>
                  </a:lnTo>
                  <a:lnTo>
                    <a:pt x="516331" y="872490"/>
                  </a:lnTo>
                  <a:lnTo>
                    <a:pt x="454063" y="866140"/>
                  </a:lnTo>
                  <a:lnTo>
                    <a:pt x="429156" y="861060"/>
                  </a:lnTo>
                  <a:lnTo>
                    <a:pt x="416703" y="859790"/>
                  </a:lnTo>
                  <a:lnTo>
                    <a:pt x="360559" y="848360"/>
                  </a:lnTo>
                  <a:lnTo>
                    <a:pt x="343811" y="845820"/>
                  </a:lnTo>
                  <a:lnTo>
                    <a:pt x="328928" y="842010"/>
                  </a:lnTo>
                  <a:lnTo>
                    <a:pt x="315740" y="836930"/>
                  </a:lnTo>
                  <a:lnTo>
                    <a:pt x="304075" y="833120"/>
                  </a:lnTo>
                  <a:lnTo>
                    <a:pt x="293761" y="828040"/>
                  </a:lnTo>
                  <a:lnTo>
                    <a:pt x="262597" y="797560"/>
                  </a:lnTo>
                  <a:lnTo>
                    <a:pt x="245020" y="763270"/>
                  </a:lnTo>
                  <a:lnTo>
                    <a:pt x="233493" y="730250"/>
                  </a:lnTo>
                  <a:lnTo>
                    <a:pt x="784674" y="730250"/>
                  </a:lnTo>
                  <a:lnTo>
                    <a:pt x="787081" y="727710"/>
                  </a:lnTo>
                  <a:lnTo>
                    <a:pt x="797629" y="717550"/>
                  </a:lnTo>
                  <a:lnTo>
                    <a:pt x="804988" y="711200"/>
                  </a:lnTo>
                  <a:lnTo>
                    <a:pt x="510654" y="711200"/>
                  </a:lnTo>
                  <a:lnTo>
                    <a:pt x="510654" y="695960"/>
                  </a:lnTo>
                  <a:lnTo>
                    <a:pt x="247586" y="695960"/>
                  </a:lnTo>
                  <a:lnTo>
                    <a:pt x="225513" y="687070"/>
                  </a:lnTo>
                  <a:lnTo>
                    <a:pt x="202501" y="655320"/>
                  </a:lnTo>
                  <a:lnTo>
                    <a:pt x="197380" y="643890"/>
                  </a:lnTo>
                  <a:lnTo>
                    <a:pt x="180135" y="598170"/>
                  </a:lnTo>
                  <a:lnTo>
                    <a:pt x="167661" y="553720"/>
                  </a:lnTo>
                  <a:lnTo>
                    <a:pt x="161628" y="532130"/>
                  </a:lnTo>
                  <a:lnTo>
                    <a:pt x="157843" y="519430"/>
                  </a:lnTo>
                  <a:lnTo>
                    <a:pt x="152715" y="509270"/>
                  </a:lnTo>
                  <a:lnTo>
                    <a:pt x="147729" y="497840"/>
                  </a:lnTo>
                  <a:lnTo>
                    <a:pt x="142978" y="486410"/>
                  </a:lnTo>
                  <a:lnTo>
                    <a:pt x="138555" y="476250"/>
                  </a:lnTo>
                  <a:lnTo>
                    <a:pt x="134556" y="464820"/>
                  </a:lnTo>
                  <a:lnTo>
                    <a:pt x="124658" y="421640"/>
                  </a:lnTo>
                  <a:lnTo>
                    <a:pt x="124177" y="411480"/>
                  </a:lnTo>
                  <a:lnTo>
                    <a:pt x="124682" y="401320"/>
                  </a:lnTo>
                  <a:lnTo>
                    <a:pt x="138429" y="363220"/>
                  </a:lnTo>
                  <a:lnTo>
                    <a:pt x="175440" y="330200"/>
                  </a:lnTo>
                  <a:lnTo>
                    <a:pt x="523416" y="330200"/>
                  </a:lnTo>
                  <a:lnTo>
                    <a:pt x="521946" y="323850"/>
                  </a:lnTo>
                  <a:lnTo>
                    <a:pt x="216636" y="323850"/>
                  </a:lnTo>
                  <a:lnTo>
                    <a:pt x="217665" y="314960"/>
                  </a:lnTo>
                  <a:lnTo>
                    <a:pt x="232359" y="270510"/>
                  </a:lnTo>
                  <a:lnTo>
                    <a:pt x="250899" y="229870"/>
                  </a:lnTo>
                  <a:lnTo>
                    <a:pt x="275566" y="185420"/>
                  </a:lnTo>
                  <a:lnTo>
                    <a:pt x="305619" y="142240"/>
                  </a:lnTo>
                  <a:lnTo>
                    <a:pt x="340313" y="104140"/>
                  </a:lnTo>
                  <a:lnTo>
                    <a:pt x="378907" y="73660"/>
                  </a:lnTo>
                  <a:lnTo>
                    <a:pt x="420657" y="55880"/>
                  </a:lnTo>
                  <a:lnTo>
                    <a:pt x="442483" y="53340"/>
                  </a:lnTo>
                  <a:lnTo>
                    <a:pt x="1145108" y="53340"/>
                  </a:lnTo>
                  <a:lnTo>
                    <a:pt x="1145108" y="0"/>
                  </a:lnTo>
                  <a:close/>
                </a:path>
                <a:path w="1145539" h="1004570">
                  <a:moveTo>
                    <a:pt x="1145108" y="633730"/>
                  </a:moveTo>
                  <a:lnTo>
                    <a:pt x="928288" y="633730"/>
                  </a:lnTo>
                  <a:lnTo>
                    <a:pt x="925255" y="650240"/>
                  </a:lnTo>
                  <a:lnTo>
                    <a:pt x="921609" y="664210"/>
                  </a:lnTo>
                  <a:lnTo>
                    <a:pt x="907372" y="702310"/>
                  </a:lnTo>
                  <a:lnTo>
                    <a:pt x="882135" y="742950"/>
                  </a:lnTo>
                  <a:lnTo>
                    <a:pt x="874965" y="753110"/>
                  </a:lnTo>
                  <a:lnTo>
                    <a:pt x="867530" y="762000"/>
                  </a:lnTo>
                  <a:lnTo>
                    <a:pt x="859866" y="770890"/>
                  </a:lnTo>
                  <a:lnTo>
                    <a:pt x="844007" y="789940"/>
                  </a:lnTo>
                  <a:lnTo>
                    <a:pt x="835890" y="800100"/>
                  </a:lnTo>
                  <a:lnTo>
                    <a:pt x="827699" y="810260"/>
                  </a:lnTo>
                  <a:lnTo>
                    <a:pt x="817220" y="820420"/>
                  </a:lnTo>
                  <a:lnTo>
                    <a:pt x="807724" y="830580"/>
                  </a:lnTo>
                  <a:lnTo>
                    <a:pt x="790935" y="849630"/>
                  </a:lnTo>
                  <a:lnTo>
                    <a:pt x="783270" y="858520"/>
                  </a:lnTo>
                  <a:lnTo>
                    <a:pt x="775844" y="866140"/>
                  </a:lnTo>
                  <a:lnTo>
                    <a:pt x="744807" y="889000"/>
                  </a:lnTo>
                  <a:lnTo>
                    <a:pt x="702712" y="899160"/>
                  </a:lnTo>
                  <a:lnTo>
                    <a:pt x="689067" y="900430"/>
                  </a:lnTo>
                  <a:lnTo>
                    <a:pt x="1145108" y="900430"/>
                  </a:lnTo>
                  <a:lnTo>
                    <a:pt x="1145108" y="633730"/>
                  </a:lnTo>
                  <a:close/>
                </a:path>
                <a:path w="1145539" h="1004570">
                  <a:moveTo>
                    <a:pt x="784674" y="730250"/>
                  </a:moveTo>
                  <a:lnTo>
                    <a:pt x="261017" y="730250"/>
                  </a:lnTo>
                  <a:lnTo>
                    <a:pt x="274717" y="731520"/>
                  </a:lnTo>
                  <a:lnTo>
                    <a:pt x="288320" y="734060"/>
                  </a:lnTo>
                  <a:lnTo>
                    <a:pt x="301782" y="735330"/>
                  </a:lnTo>
                  <a:lnTo>
                    <a:pt x="315061" y="737870"/>
                  </a:lnTo>
                  <a:lnTo>
                    <a:pt x="353373" y="749300"/>
                  </a:lnTo>
                  <a:lnTo>
                    <a:pt x="365493" y="754380"/>
                  </a:lnTo>
                  <a:lnTo>
                    <a:pt x="377217" y="758190"/>
                  </a:lnTo>
                  <a:lnTo>
                    <a:pt x="388503" y="763270"/>
                  </a:lnTo>
                  <a:lnTo>
                    <a:pt x="399306" y="768350"/>
                  </a:lnTo>
                  <a:lnTo>
                    <a:pt x="409586" y="774700"/>
                  </a:lnTo>
                  <a:lnTo>
                    <a:pt x="419299" y="779780"/>
                  </a:lnTo>
                  <a:lnTo>
                    <a:pt x="428403" y="784860"/>
                  </a:lnTo>
                  <a:lnTo>
                    <a:pt x="452402" y="791210"/>
                  </a:lnTo>
                  <a:lnTo>
                    <a:pt x="473673" y="797560"/>
                  </a:lnTo>
                  <a:lnTo>
                    <a:pt x="492437" y="802640"/>
                  </a:lnTo>
                  <a:lnTo>
                    <a:pt x="508914" y="806450"/>
                  </a:lnTo>
                  <a:lnTo>
                    <a:pt x="523326" y="810260"/>
                  </a:lnTo>
                  <a:lnTo>
                    <a:pt x="535893" y="815340"/>
                  </a:lnTo>
                  <a:lnTo>
                    <a:pt x="546836" y="819150"/>
                  </a:lnTo>
                  <a:lnTo>
                    <a:pt x="556376" y="822960"/>
                  </a:lnTo>
                  <a:lnTo>
                    <a:pt x="590764" y="848360"/>
                  </a:lnTo>
                  <a:lnTo>
                    <a:pt x="602431" y="864870"/>
                  </a:lnTo>
                  <a:lnTo>
                    <a:pt x="603503" y="866140"/>
                  </a:lnTo>
                  <a:lnTo>
                    <a:pt x="591051" y="868680"/>
                  </a:lnTo>
                  <a:lnTo>
                    <a:pt x="553692" y="872490"/>
                  </a:lnTo>
                  <a:lnTo>
                    <a:pt x="623870" y="872490"/>
                  </a:lnTo>
                  <a:lnTo>
                    <a:pt x="652599" y="831850"/>
                  </a:lnTo>
                  <a:lnTo>
                    <a:pt x="685560" y="805180"/>
                  </a:lnTo>
                  <a:lnTo>
                    <a:pt x="721222" y="781050"/>
                  </a:lnTo>
                  <a:lnTo>
                    <a:pt x="753537" y="760730"/>
                  </a:lnTo>
                  <a:lnTo>
                    <a:pt x="776246" y="739140"/>
                  </a:lnTo>
                  <a:lnTo>
                    <a:pt x="784674" y="730250"/>
                  </a:lnTo>
                  <a:close/>
                </a:path>
                <a:path w="1145539" h="1004570">
                  <a:moveTo>
                    <a:pt x="651857" y="546100"/>
                  </a:moveTo>
                  <a:lnTo>
                    <a:pt x="648562" y="546100"/>
                  </a:lnTo>
                  <a:lnTo>
                    <a:pt x="647001" y="547370"/>
                  </a:lnTo>
                  <a:lnTo>
                    <a:pt x="636663" y="588010"/>
                  </a:lnTo>
                  <a:lnTo>
                    <a:pt x="634453" y="603250"/>
                  </a:lnTo>
                  <a:lnTo>
                    <a:pt x="634453" y="702310"/>
                  </a:lnTo>
                  <a:lnTo>
                    <a:pt x="620514" y="704850"/>
                  </a:lnTo>
                  <a:lnTo>
                    <a:pt x="597277" y="709930"/>
                  </a:lnTo>
                  <a:lnTo>
                    <a:pt x="591771" y="711200"/>
                  </a:lnTo>
                  <a:lnTo>
                    <a:pt x="804988" y="711200"/>
                  </a:lnTo>
                  <a:lnTo>
                    <a:pt x="807931" y="708660"/>
                  </a:lnTo>
                  <a:lnTo>
                    <a:pt x="818033" y="699770"/>
                  </a:lnTo>
                  <a:lnTo>
                    <a:pt x="827976" y="690880"/>
                  </a:lnTo>
                  <a:lnTo>
                    <a:pt x="857294" y="668020"/>
                  </a:lnTo>
                  <a:lnTo>
                    <a:pt x="876847" y="655320"/>
                  </a:lnTo>
                  <a:lnTo>
                    <a:pt x="896811" y="645160"/>
                  </a:lnTo>
                  <a:lnTo>
                    <a:pt x="907056" y="640080"/>
                  </a:lnTo>
                  <a:lnTo>
                    <a:pt x="917534" y="637540"/>
                  </a:lnTo>
                  <a:lnTo>
                    <a:pt x="928288" y="633730"/>
                  </a:lnTo>
                  <a:lnTo>
                    <a:pt x="1145108" y="633730"/>
                  </a:lnTo>
                  <a:lnTo>
                    <a:pt x="1145108" y="632460"/>
                  </a:lnTo>
                  <a:lnTo>
                    <a:pt x="931215" y="632460"/>
                  </a:lnTo>
                  <a:lnTo>
                    <a:pt x="928279" y="619760"/>
                  </a:lnTo>
                  <a:lnTo>
                    <a:pt x="924976" y="605790"/>
                  </a:lnTo>
                  <a:lnTo>
                    <a:pt x="921362" y="589280"/>
                  </a:lnTo>
                  <a:lnTo>
                    <a:pt x="917494" y="572770"/>
                  </a:lnTo>
                  <a:lnTo>
                    <a:pt x="913426" y="553720"/>
                  </a:lnTo>
                  <a:lnTo>
                    <a:pt x="912110" y="547370"/>
                  </a:lnTo>
                  <a:lnTo>
                    <a:pt x="655617" y="547370"/>
                  </a:lnTo>
                  <a:lnTo>
                    <a:pt x="651857" y="546100"/>
                  </a:lnTo>
                  <a:close/>
                </a:path>
                <a:path w="1145539" h="1004570">
                  <a:moveTo>
                    <a:pt x="523416" y="330200"/>
                  </a:moveTo>
                  <a:lnTo>
                    <a:pt x="175440" y="330200"/>
                  </a:lnTo>
                  <a:lnTo>
                    <a:pt x="183638" y="336550"/>
                  </a:lnTo>
                  <a:lnTo>
                    <a:pt x="191249" y="345440"/>
                  </a:lnTo>
                  <a:lnTo>
                    <a:pt x="210866" y="381000"/>
                  </a:lnTo>
                  <a:lnTo>
                    <a:pt x="226311" y="426720"/>
                  </a:lnTo>
                  <a:lnTo>
                    <a:pt x="238419" y="477520"/>
                  </a:lnTo>
                  <a:lnTo>
                    <a:pt x="248025" y="529590"/>
                  </a:lnTo>
                  <a:lnTo>
                    <a:pt x="255962" y="577850"/>
                  </a:lnTo>
                  <a:lnTo>
                    <a:pt x="258382" y="593090"/>
                  </a:lnTo>
                  <a:lnTo>
                    <a:pt x="260740" y="605790"/>
                  </a:lnTo>
                  <a:lnTo>
                    <a:pt x="263067" y="618490"/>
                  </a:lnTo>
                  <a:lnTo>
                    <a:pt x="247586" y="695960"/>
                  </a:lnTo>
                  <a:lnTo>
                    <a:pt x="510654" y="695960"/>
                  </a:lnTo>
                  <a:lnTo>
                    <a:pt x="503125" y="650240"/>
                  </a:lnTo>
                  <a:lnTo>
                    <a:pt x="502892" y="624840"/>
                  </a:lnTo>
                  <a:lnTo>
                    <a:pt x="502602" y="613410"/>
                  </a:lnTo>
                  <a:lnTo>
                    <a:pt x="492104" y="563880"/>
                  </a:lnTo>
                  <a:lnTo>
                    <a:pt x="475584" y="541020"/>
                  </a:lnTo>
                  <a:lnTo>
                    <a:pt x="458311" y="541020"/>
                  </a:lnTo>
                  <a:lnTo>
                    <a:pt x="456292" y="538480"/>
                  </a:lnTo>
                  <a:lnTo>
                    <a:pt x="449805" y="491490"/>
                  </a:lnTo>
                  <a:lnTo>
                    <a:pt x="448962" y="453390"/>
                  </a:lnTo>
                  <a:lnTo>
                    <a:pt x="448754" y="416560"/>
                  </a:lnTo>
                  <a:lnTo>
                    <a:pt x="449428" y="398780"/>
                  </a:lnTo>
                  <a:lnTo>
                    <a:pt x="451643" y="384810"/>
                  </a:lnTo>
                  <a:lnTo>
                    <a:pt x="455690" y="377190"/>
                  </a:lnTo>
                  <a:lnTo>
                    <a:pt x="461859" y="372110"/>
                  </a:lnTo>
                  <a:lnTo>
                    <a:pt x="470440" y="369570"/>
                  </a:lnTo>
                  <a:lnTo>
                    <a:pt x="879055" y="369570"/>
                  </a:lnTo>
                  <a:lnTo>
                    <a:pt x="877090" y="356870"/>
                  </a:lnTo>
                  <a:lnTo>
                    <a:pt x="875512" y="345440"/>
                  </a:lnTo>
                  <a:lnTo>
                    <a:pt x="559203" y="345440"/>
                  </a:lnTo>
                  <a:lnTo>
                    <a:pt x="543672" y="342900"/>
                  </a:lnTo>
                  <a:lnTo>
                    <a:pt x="526135" y="340360"/>
                  </a:lnTo>
                  <a:lnTo>
                    <a:pt x="523710" y="331470"/>
                  </a:lnTo>
                  <a:lnTo>
                    <a:pt x="523416" y="330200"/>
                  </a:lnTo>
                  <a:close/>
                </a:path>
                <a:path w="1145539" h="1004570">
                  <a:moveTo>
                    <a:pt x="1145108" y="246380"/>
                  </a:moveTo>
                  <a:lnTo>
                    <a:pt x="866571" y="246380"/>
                  </a:lnTo>
                  <a:lnTo>
                    <a:pt x="879193" y="252730"/>
                  </a:lnTo>
                  <a:lnTo>
                    <a:pt x="890697" y="259080"/>
                  </a:lnTo>
                  <a:lnTo>
                    <a:pt x="927256" y="293370"/>
                  </a:lnTo>
                  <a:lnTo>
                    <a:pt x="952786" y="336550"/>
                  </a:lnTo>
                  <a:lnTo>
                    <a:pt x="967989" y="373380"/>
                  </a:lnTo>
                  <a:lnTo>
                    <a:pt x="977530" y="398780"/>
                  </a:lnTo>
                  <a:lnTo>
                    <a:pt x="982378" y="411480"/>
                  </a:lnTo>
                  <a:lnTo>
                    <a:pt x="996361" y="455930"/>
                  </a:lnTo>
                  <a:lnTo>
                    <a:pt x="1003617" y="497840"/>
                  </a:lnTo>
                  <a:lnTo>
                    <a:pt x="1004257" y="519430"/>
                  </a:lnTo>
                  <a:lnTo>
                    <a:pt x="1004200" y="524510"/>
                  </a:lnTo>
                  <a:lnTo>
                    <a:pt x="994777" y="570230"/>
                  </a:lnTo>
                  <a:lnTo>
                    <a:pt x="978113" y="598170"/>
                  </a:lnTo>
                  <a:lnTo>
                    <a:pt x="970673" y="607060"/>
                  </a:lnTo>
                  <a:lnTo>
                    <a:pt x="962275" y="614680"/>
                  </a:lnTo>
                  <a:lnTo>
                    <a:pt x="952906" y="621030"/>
                  </a:lnTo>
                  <a:lnTo>
                    <a:pt x="942556" y="627380"/>
                  </a:lnTo>
                  <a:lnTo>
                    <a:pt x="931215" y="632460"/>
                  </a:lnTo>
                  <a:lnTo>
                    <a:pt x="1145108" y="632460"/>
                  </a:lnTo>
                  <a:lnTo>
                    <a:pt x="1145108" y="246380"/>
                  </a:lnTo>
                  <a:close/>
                </a:path>
                <a:path w="1145539" h="1004570">
                  <a:moveTo>
                    <a:pt x="879055" y="369570"/>
                  </a:moveTo>
                  <a:lnTo>
                    <a:pt x="656936" y="369570"/>
                  </a:lnTo>
                  <a:lnTo>
                    <a:pt x="662351" y="370840"/>
                  </a:lnTo>
                  <a:lnTo>
                    <a:pt x="666489" y="373380"/>
                  </a:lnTo>
                  <a:lnTo>
                    <a:pt x="677162" y="400050"/>
                  </a:lnTo>
                  <a:lnTo>
                    <a:pt x="678687" y="407670"/>
                  </a:lnTo>
                  <a:lnTo>
                    <a:pt x="680742" y="416560"/>
                  </a:lnTo>
                  <a:lnTo>
                    <a:pt x="680872" y="519430"/>
                  </a:lnTo>
                  <a:lnTo>
                    <a:pt x="676456" y="528320"/>
                  </a:lnTo>
                  <a:lnTo>
                    <a:pt x="660120" y="547370"/>
                  </a:lnTo>
                  <a:lnTo>
                    <a:pt x="912110" y="547370"/>
                  </a:lnTo>
                  <a:lnTo>
                    <a:pt x="909215" y="533400"/>
                  </a:lnTo>
                  <a:lnTo>
                    <a:pt x="896283" y="468630"/>
                  </a:lnTo>
                  <a:lnTo>
                    <a:pt x="892059" y="445770"/>
                  </a:lnTo>
                  <a:lnTo>
                    <a:pt x="887972" y="422910"/>
                  </a:lnTo>
                  <a:lnTo>
                    <a:pt x="884077" y="401320"/>
                  </a:lnTo>
                  <a:lnTo>
                    <a:pt x="880431" y="378460"/>
                  </a:lnTo>
                  <a:lnTo>
                    <a:pt x="879055" y="369570"/>
                  </a:lnTo>
                  <a:close/>
                </a:path>
                <a:path w="1145539" h="1004570">
                  <a:moveTo>
                    <a:pt x="472085" y="539750"/>
                  </a:moveTo>
                  <a:lnTo>
                    <a:pt x="468836" y="539750"/>
                  </a:lnTo>
                  <a:lnTo>
                    <a:pt x="465835" y="541020"/>
                  </a:lnTo>
                  <a:lnTo>
                    <a:pt x="475584" y="541020"/>
                  </a:lnTo>
                  <a:lnTo>
                    <a:pt x="472085" y="539750"/>
                  </a:lnTo>
                  <a:close/>
                </a:path>
                <a:path w="1145539" h="1004570">
                  <a:moveTo>
                    <a:pt x="564355" y="369570"/>
                  </a:moveTo>
                  <a:lnTo>
                    <a:pt x="481723" y="369570"/>
                  </a:lnTo>
                  <a:lnTo>
                    <a:pt x="513557" y="370840"/>
                  </a:lnTo>
                  <a:lnTo>
                    <a:pt x="540610" y="370840"/>
                  </a:lnTo>
                  <a:lnTo>
                    <a:pt x="564355" y="369570"/>
                  </a:lnTo>
                  <a:close/>
                </a:path>
                <a:path w="1145539" h="1004570">
                  <a:moveTo>
                    <a:pt x="827094" y="219710"/>
                  </a:moveTo>
                  <a:lnTo>
                    <a:pt x="564548" y="219710"/>
                  </a:lnTo>
                  <a:lnTo>
                    <a:pt x="575996" y="220980"/>
                  </a:lnTo>
                  <a:lnTo>
                    <a:pt x="589007" y="224790"/>
                  </a:lnTo>
                  <a:lnTo>
                    <a:pt x="615764" y="262890"/>
                  </a:lnTo>
                  <a:lnTo>
                    <a:pt x="622190" y="299720"/>
                  </a:lnTo>
                  <a:lnTo>
                    <a:pt x="621034" y="308610"/>
                  </a:lnTo>
                  <a:lnTo>
                    <a:pt x="594572" y="340360"/>
                  </a:lnTo>
                  <a:lnTo>
                    <a:pt x="572808" y="345440"/>
                  </a:lnTo>
                  <a:lnTo>
                    <a:pt x="875512" y="345440"/>
                  </a:lnTo>
                  <a:lnTo>
                    <a:pt x="869453" y="295910"/>
                  </a:lnTo>
                  <a:lnTo>
                    <a:pt x="866571" y="246380"/>
                  </a:lnTo>
                  <a:lnTo>
                    <a:pt x="1145108" y="246380"/>
                  </a:lnTo>
                  <a:lnTo>
                    <a:pt x="1145108" y="231140"/>
                  </a:lnTo>
                  <a:lnTo>
                    <a:pt x="897388" y="231140"/>
                  </a:lnTo>
                  <a:lnTo>
                    <a:pt x="859751" y="227330"/>
                  </a:lnTo>
                  <a:lnTo>
                    <a:pt x="846079" y="224790"/>
                  </a:lnTo>
                  <a:lnTo>
                    <a:pt x="827094" y="219710"/>
                  </a:lnTo>
                  <a:close/>
                </a:path>
                <a:path w="1145539" h="1004570">
                  <a:moveTo>
                    <a:pt x="1145108" y="53340"/>
                  </a:moveTo>
                  <a:lnTo>
                    <a:pt x="442483" y="53340"/>
                  </a:lnTo>
                  <a:lnTo>
                    <a:pt x="464820" y="55880"/>
                  </a:lnTo>
                  <a:lnTo>
                    <a:pt x="487575" y="63500"/>
                  </a:lnTo>
                  <a:lnTo>
                    <a:pt x="510654" y="76200"/>
                  </a:lnTo>
                  <a:lnTo>
                    <a:pt x="506914" y="86360"/>
                  </a:lnTo>
                  <a:lnTo>
                    <a:pt x="501779" y="95250"/>
                  </a:lnTo>
                  <a:lnTo>
                    <a:pt x="470276" y="130810"/>
                  </a:lnTo>
                  <a:lnTo>
                    <a:pt x="439321" y="157480"/>
                  </a:lnTo>
                  <a:lnTo>
                    <a:pt x="406566" y="184150"/>
                  </a:lnTo>
                  <a:lnTo>
                    <a:pt x="395945" y="193040"/>
                  </a:lnTo>
                  <a:lnTo>
                    <a:pt x="385722" y="201930"/>
                  </a:lnTo>
                  <a:lnTo>
                    <a:pt x="376046" y="210820"/>
                  </a:lnTo>
                  <a:lnTo>
                    <a:pt x="363497" y="220980"/>
                  </a:lnTo>
                  <a:lnTo>
                    <a:pt x="351741" y="229870"/>
                  </a:lnTo>
                  <a:lnTo>
                    <a:pt x="320135" y="255270"/>
                  </a:lnTo>
                  <a:lnTo>
                    <a:pt x="310456" y="262890"/>
                  </a:lnTo>
                  <a:lnTo>
                    <a:pt x="301020" y="270510"/>
                  </a:lnTo>
                  <a:lnTo>
                    <a:pt x="291720" y="278130"/>
                  </a:lnTo>
                  <a:lnTo>
                    <a:pt x="273085" y="290830"/>
                  </a:lnTo>
                  <a:lnTo>
                    <a:pt x="232603" y="316230"/>
                  </a:lnTo>
                  <a:lnTo>
                    <a:pt x="216636" y="323850"/>
                  </a:lnTo>
                  <a:lnTo>
                    <a:pt x="521946" y="323850"/>
                  </a:lnTo>
                  <a:lnTo>
                    <a:pt x="521652" y="322580"/>
                  </a:lnTo>
                  <a:lnTo>
                    <a:pt x="520040" y="312420"/>
                  </a:lnTo>
                  <a:lnTo>
                    <a:pt x="518955" y="302260"/>
                  </a:lnTo>
                  <a:lnTo>
                    <a:pt x="518582" y="293370"/>
                  </a:lnTo>
                  <a:lnTo>
                    <a:pt x="518682" y="280670"/>
                  </a:lnTo>
                  <a:lnTo>
                    <a:pt x="527958" y="242570"/>
                  </a:lnTo>
                  <a:lnTo>
                    <a:pt x="564548" y="219710"/>
                  </a:lnTo>
                  <a:lnTo>
                    <a:pt x="827094" y="219710"/>
                  </a:lnTo>
                  <a:lnTo>
                    <a:pt x="817397" y="217170"/>
                  </a:lnTo>
                  <a:lnTo>
                    <a:pt x="756301" y="196850"/>
                  </a:lnTo>
                  <a:lnTo>
                    <a:pt x="724818" y="184150"/>
                  </a:lnTo>
                  <a:lnTo>
                    <a:pt x="709046" y="179070"/>
                  </a:lnTo>
                  <a:lnTo>
                    <a:pt x="662307" y="160020"/>
                  </a:lnTo>
                  <a:lnTo>
                    <a:pt x="647113" y="154940"/>
                  </a:lnTo>
                  <a:lnTo>
                    <a:pt x="632209" y="148590"/>
                  </a:lnTo>
                  <a:lnTo>
                    <a:pt x="617653" y="143510"/>
                  </a:lnTo>
                  <a:lnTo>
                    <a:pt x="603503" y="138430"/>
                  </a:lnTo>
                  <a:lnTo>
                    <a:pt x="583784" y="134620"/>
                  </a:lnTo>
                  <a:lnTo>
                    <a:pt x="568491" y="132080"/>
                  </a:lnTo>
                  <a:lnTo>
                    <a:pt x="556980" y="130810"/>
                  </a:lnTo>
                  <a:lnTo>
                    <a:pt x="548604" y="129540"/>
                  </a:lnTo>
                  <a:lnTo>
                    <a:pt x="528077" y="97790"/>
                  </a:lnTo>
                  <a:lnTo>
                    <a:pt x="526135" y="92710"/>
                  </a:lnTo>
                  <a:lnTo>
                    <a:pt x="536328" y="87630"/>
                  </a:lnTo>
                  <a:lnTo>
                    <a:pt x="547217" y="83820"/>
                  </a:lnTo>
                  <a:lnTo>
                    <a:pt x="558719" y="81280"/>
                  </a:lnTo>
                  <a:lnTo>
                    <a:pt x="583236" y="78740"/>
                  </a:lnTo>
                  <a:lnTo>
                    <a:pt x="1145108" y="78740"/>
                  </a:lnTo>
                  <a:lnTo>
                    <a:pt x="1145108" y="53340"/>
                  </a:lnTo>
                  <a:close/>
                </a:path>
                <a:path w="1145539" h="1004570">
                  <a:moveTo>
                    <a:pt x="1145108" y="78740"/>
                  </a:moveTo>
                  <a:lnTo>
                    <a:pt x="622558" y="78740"/>
                  </a:lnTo>
                  <a:lnTo>
                    <a:pt x="676283" y="83820"/>
                  </a:lnTo>
                  <a:lnTo>
                    <a:pt x="702219" y="87630"/>
                  </a:lnTo>
                  <a:lnTo>
                    <a:pt x="738114" y="91440"/>
                  </a:lnTo>
                  <a:lnTo>
                    <a:pt x="748947" y="91440"/>
                  </a:lnTo>
                  <a:lnTo>
                    <a:pt x="769773" y="97790"/>
                  </a:lnTo>
                  <a:lnTo>
                    <a:pt x="788367" y="102870"/>
                  </a:lnTo>
                  <a:lnTo>
                    <a:pt x="804877" y="107950"/>
                  </a:lnTo>
                  <a:lnTo>
                    <a:pt x="819451" y="114300"/>
                  </a:lnTo>
                  <a:lnTo>
                    <a:pt x="832238" y="119380"/>
                  </a:lnTo>
                  <a:lnTo>
                    <a:pt x="868484" y="146050"/>
                  </a:lnTo>
                  <a:lnTo>
                    <a:pt x="888008" y="186690"/>
                  </a:lnTo>
                  <a:lnTo>
                    <a:pt x="897388" y="231140"/>
                  </a:lnTo>
                  <a:lnTo>
                    <a:pt x="1145108" y="231140"/>
                  </a:lnTo>
                  <a:lnTo>
                    <a:pt x="1145108" y="78740"/>
                  </a:lnTo>
                  <a:close/>
                </a:path>
              </a:pathLst>
            </a:custGeom>
            <a:solidFill>
              <a:srgbClr val="354E60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bject 85"/>
            <p:cNvSpPr txBox="1"/>
            <p:nvPr/>
          </p:nvSpPr>
          <p:spPr>
            <a:xfrm>
              <a:off x="5875917" y="5977935"/>
              <a:ext cx="798676" cy="5309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140"/>
                </a:lnSpc>
              </a:pP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Социальная политика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L="12065" algn="ctr">
                <a:lnSpc>
                  <a:spcPct val="100000"/>
                </a:lnSpc>
                <a:spcBef>
                  <a:spcPts val="455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164 846,8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5536" y="4005064"/>
            <a:ext cx="2304256" cy="1005843"/>
            <a:chOff x="4593270" y="1425165"/>
            <a:chExt cx="2107964" cy="1005843"/>
          </a:xfrm>
        </p:grpSpPr>
        <p:sp>
          <p:nvSpPr>
            <p:cNvPr id="21" name="object 17"/>
            <p:cNvSpPr/>
            <p:nvPr/>
          </p:nvSpPr>
          <p:spPr>
            <a:xfrm>
              <a:off x="5282680" y="2060435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5" h="180339">
                  <a:moveTo>
                    <a:pt x="73110" y="0"/>
                  </a:moveTo>
                  <a:lnTo>
                    <a:pt x="60510" y="8005"/>
                  </a:lnTo>
                  <a:lnTo>
                    <a:pt x="49021" y="14853"/>
                  </a:lnTo>
                  <a:lnTo>
                    <a:pt x="38663" y="21201"/>
                  </a:lnTo>
                  <a:lnTo>
                    <a:pt x="8977" y="54695"/>
                  </a:lnTo>
                  <a:lnTo>
                    <a:pt x="101" y="108694"/>
                  </a:lnTo>
                  <a:lnTo>
                    <a:pt x="0" y="128058"/>
                  </a:lnTo>
                  <a:lnTo>
                    <a:pt x="1124" y="143861"/>
                  </a:lnTo>
                  <a:lnTo>
                    <a:pt x="23224" y="179443"/>
                  </a:lnTo>
                  <a:lnTo>
                    <a:pt x="30555" y="179872"/>
                  </a:lnTo>
                  <a:lnTo>
                    <a:pt x="38728" y="178738"/>
                  </a:lnTo>
                  <a:lnTo>
                    <a:pt x="96910" y="142811"/>
                  </a:lnTo>
                  <a:lnTo>
                    <a:pt x="120722" y="95211"/>
                  </a:lnTo>
                  <a:lnTo>
                    <a:pt x="120722" y="47599"/>
                  </a:lnTo>
                  <a:lnTo>
                    <a:pt x="73110" y="47599"/>
                  </a:lnTo>
                  <a:lnTo>
                    <a:pt x="73110" y="0"/>
                  </a:lnTo>
                  <a:close/>
                </a:path>
                <a:path w="121285" h="180339">
                  <a:moveTo>
                    <a:pt x="120722" y="23799"/>
                  </a:moveTo>
                  <a:lnTo>
                    <a:pt x="73110" y="47599"/>
                  </a:lnTo>
                  <a:lnTo>
                    <a:pt x="120722" y="47599"/>
                  </a:lnTo>
                  <a:lnTo>
                    <a:pt x="120722" y="23799"/>
                  </a:lnTo>
                  <a:close/>
                </a:path>
              </a:pathLst>
            </a:custGeom>
            <a:solidFill>
              <a:srgbClr val="E6EACE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bject 18"/>
            <p:cNvSpPr/>
            <p:nvPr/>
          </p:nvSpPr>
          <p:spPr>
            <a:xfrm>
              <a:off x="4593270" y="1942302"/>
              <a:ext cx="120014" cy="165735"/>
            </a:xfrm>
            <a:custGeom>
              <a:avLst/>
              <a:gdLst/>
              <a:ahLst/>
              <a:cxnLst/>
              <a:rect l="l" t="t" r="r" b="b"/>
              <a:pathLst>
                <a:path w="120014" h="165735">
                  <a:moveTo>
                    <a:pt x="64117" y="139851"/>
                  </a:moveTo>
                  <a:lnTo>
                    <a:pt x="3716" y="139851"/>
                  </a:lnTo>
                  <a:lnTo>
                    <a:pt x="5365" y="140082"/>
                  </a:lnTo>
                  <a:lnTo>
                    <a:pt x="7402" y="140998"/>
                  </a:lnTo>
                  <a:lnTo>
                    <a:pt x="24675" y="165742"/>
                  </a:lnTo>
                  <a:lnTo>
                    <a:pt x="38391" y="156699"/>
                  </a:lnTo>
                  <a:lnTo>
                    <a:pt x="61884" y="141392"/>
                  </a:lnTo>
                  <a:lnTo>
                    <a:pt x="64117" y="139851"/>
                  </a:lnTo>
                  <a:close/>
                </a:path>
                <a:path w="120014" h="165735">
                  <a:moveTo>
                    <a:pt x="30015" y="775"/>
                  </a:moveTo>
                  <a:lnTo>
                    <a:pt x="20976" y="11543"/>
                  </a:lnTo>
                  <a:lnTo>
                    <a:pt x="13815" y="19658"/>
                  </a:lnTo>
                  <a:lnTo>
                    <a:pt x="8383" y="26900"/>
                  </a:lnTo>
                  <a:lnTo>
                    <a:pt x="876" y="70530"/>
                  </a:lnTo>
                  <a:lnTo>
                    <a:pt x="821" y="87138"/>
                  </a:lnTo>
                  <a:lnTo>
                    <a:pt x="720" y="97228"/>
                  </a:lnTo>
                  <a:lnTo>
                    <a:pt x="598" y="106064"/>
                  </a:lnTo>
                  <a:lnTo>
                    <a:pt x="456" y="113931"/>
                  </a:lnTo>
                  <a:lnTo>
                    <a:pt x="266" y="121939"/>
                  </a:lnTo>
                  <a:lnTo>
                    <a:pt x="102" y="127894"/>
                  </a:lnTo>
                  <a:lnTo>
                    <a:pt x="0" y="139072"/>
                  </a:lnTo>
                  <a:lnTo>
                    <a:pt x="261" y="140120"/>
                  </a:lnTo>
                  <a:lnTo>
                    <a:pt x="726" y="140439"/>
                  </a:lnTo>
                  <a:lnTo>
                    <a:pt x="1433" y="140312"/>
                  </a:lnTo>
                  <a:lnTo>
                    <a:pt x="2417" y="140022"/>
                  </a:lnTo>
                  <a:lnTo>
                    <a:pt x="3716" y="139851"/>
                  </a:lnTo>
                  <a:lnTo>
                    <a:pt x="64117" y="139851"/>
                  </a:lnTo>
                  <a:lnTo>
                    <a:pt x="71789" y="134559"/>
                  </a:lnTo>
                  <a:lnTo>
                    <a:pt x="100649" y="106064"/>
                  </a:lnTo>
                  <a:lnTo>
                    <a:pt x="113757" y="70530"/>
                  </a:lnTo>
                  <a:lnTo>
                    <a:pt x="48488" y="70530"/>
                  </a:lnTo>
                  <a:lnTo>
                    <a:pt x="52415" y="53308"/>
                  </a:lnTo>
                  <a:lnTo>
                    <a:pt x="65773" y="11333"/>
                  </a:lnTo>
                  <a:lnTo>
                    <a:pt x="69199" y="4235"/>
                  </a:lnTo>
                  <a:lnTo>
                    <a:pt x="54633" y="4235"/>
                  </a:lnTo>
                  <a:lnTo>
                    <a:pt x="47813" y="4099"/>
                  </a:lnTo>
                  <a:lnTo>
                    <a:pt x="39633" y="3031"/>
                  </a:lnTo>
                  <a:lnTo>
                    <a:pt x="30015" y="775"/>
                  </a:lnTo>
                  <a:close/>
                </a:path>
                <a:path w="120014" h="165735">
                  <a:moveTo>
                    <a:pt x="116179" y="3385"/>
                  </a:moveTo>
                  <a:lnTo>
                    <a:pt x="110972" y="4897"/>
                  </a:lnTo>
                  <a:lnTo>
                    <a:pt x="109283" y="12339"/>
                  </a:lnTo>
                  <a:lnTo>
                    <a:pt x="48488" y="70530"/>
                  </a:lnTo>
                  <a:lnTo>
                    <a:pt x="113757" y="70530"/>
                  </a:lnTo>
                  <a:lnTo>
                    <a:pt x="115386" y="62060"/>
                  </a:lnTo>
                  <a:lnTo>
                    <a:pt x="117347" y="46503"/>
                  </a:lnTo>
                  <a:lnTo>
                    <a:pt x="118749" y="28554"/>
                  </a:lnTo>
                  <a:lnTo>
                    <a:pt x="119655" y="7930"/>
                  </a:lnTo>
                  <a:lnTo>
                    <a:pt x="116179" y="3385"/>
                  </a:lnTo>
                  <a:close/>
                </a:path>
                <a:path w="120014" h="165735">
                  <a:moveTo>
                    <a:pt x="71520" y="0"/>
                  </a:moveTo>
                  <a:lnTo>
                    <a:pt x="71166" y="14"/>
                  </a:lnTo>
                  <a:lnTo>
                    <a:pt x="69935" y="650"/>
                  </a:lnTo>
                  <a:lnTo>
                    <a:pt x="67746" y="1649"/>
                  </a:lnTo>
                  <a:lnTo>
                    <a:pt x="64519" y="2752"/>
                  </a:lnTo>
                  <a:lnTo>
                    <a:pt x="60175" y="3700"/>
                  </a:lnTo>
                  <a:lnTo>
                    <a:pt x="54633" y="4235"/>
                  </a:lnTo>
                  <a:lnTo>
                    <a:pt x="69199" y="4235"/>
                  </a:lnTo>
                  <a:lnTo>
                    <a:pt x="69988" y="2752"/>
                  </a:lnTo>
                  <a:lnTo>
                    <a:pt x="71188" y="650"/>
                  </a:lnTo>
                  <a:lnTo>
                    <a:pt x="71520" y="0"/>
                  </a:lnTo>
                  <a:close/>
                </a:path>
              </a:pathLst>
            </a:custGeom>
            <a:solidFill>
              <a:srgbClr val="E6EACE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bject 19"/>
            <p:cNvSpPr/>
            <p:nvPr/>
          </p:nvSpPr>
          <p:spPr>
            <a:xfrm>
              <a:off x="4766581" y="2084232"/>
              <a:ext cx="113030" cy="177165"/>
            </a:xfrm>
            <a:custGeom>
              <a:avLst/>
              <a:gdLst/>
              <a:ahLst/>
              <a:cxnLst/>
              <a:rect l="l" t="t" r="r" b="b"/>
              <a:pathLst>
                <a:path w="113029" h="177164">
                  <a:moveTo>
                    <a:pt x="65579" y="0"/>
                  </a:moveTo>
                  <a:lnTo>
                    <a:pt x="30667" y="28779"/>
                  </a:lnTo>
                  <a:lnTo>
                    <a:pt x="5727" y="63077"/>
                  </a:lnTo>
                  <a:lnTo>
                    <a:pt x="0" y="90030"/>
                  </a:lnTo>
                  <a:lnTo>
                    <a:pt x="70" y="99901"/>
                  </a:lnTo>
                  <a:lnTo>
                    <a:pt x="7786" y="147087"/>
                  </a:lnTo>
                  <a:lnTo>
                    <a:pt x="14814" y="177015"/>
                  </a:lnTo>
                  <a:lnTo>
                    <a:pt x="43293" y="163930"/>
                  </a:lnTo>
                  <a:lnTo>
                    <a:pt x="83153" y="140802"/>
                  </a:lnTo>
                  <a:lnTo>
                    <a:pt x="104571" y="105369"/>
                  </a:lnTo>
                  <a:lnTo>
                    <a:pt x="110510" y="71412"/>
                  </a:lnTo>
                  <a:lnTo>
                    <a:pt x="65579" y="71412"/>
                  </a:lnTo>
                  <a:lnTo>
                    <a:pt x="65579" y="0"/>
                  </a:lnTo>
                  <a:close/>
                </a:path>
                <a:path w="113029" h="177164">
                  <a:moveTo>
                    <a:pt x="112774" y="38001"/>
                  </a:moveTo>
                  <a:lnTo>
                    <a:pt x="77428" y="59537"/>
                  </a:lnTo>
                  <a:lnTo>
                    <a:pt x="75536" y="61442"/>
                  </a:lnTo>
                  <a:lnTo>
                    <a:pt x="69325" y="67259"/>
                  </a:lnTo>
                  <a:lnTo>
                    <a:pt x="65579" y="71412"/>
                  </a:lnTo>
                  <a:lnTo>
                    <a:pt x="110510" y="71412"/>
                  </a:lnTo>
                  <a:lnTo>
                    <a:pt x="111677" y="58911"/>
                  </a:lnTo>
                  <a:lnTo>
                    <a:pt x="112774" y="38001"/>
                  </a:lnTo>
                  <a:close/>
                </a:path>
              </a:pathLst>
            </a:custGeom>
            <a:solidFill>
              <a:srgbClr val="E6EACE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bject 20"/>
            <p:cNvSpPr/>
            <p:nvPr/>
          </p:nvSpPr>
          <p:spPr>
            <a:xfrm>
              <a:off x="5022571" y="1991787"/>
              <a:ext cx="116839" cy="164465"/>
            </a:xfrm>
            <a:custGeom>
              <a:avLst/>
              <a:gdLst/>
              <a:ahLst/>
              <a:cxnLst/>
              <a:rect l="l" t="t" r="r" b="b"/>
              <a:pathLst>
                <a:path w="116839" h="164464">
                  <a:moveTo>
                    <a:pt x="53131" y="0"/>
                  </a:moveTo>
                  <a:lnTo>
                    <a:pt x="44408" y="10979"/>
                  </a:lnTo>
                  <a:lnTo>
                    <a:pt x="36696" y="20374"/>
                  </a:lnTo>
                  <a:lnTo>
                    <a:pt x="24055" y="35552"/>
                  </a:lnTo>
                  <a:lnTo>
                    <a:pt x="19003" y="41902"/>
                  </a:lnTo>
                  <a:lnTo>
                    <a:pt x="2508" y="80542"/>
                  </a:lnTo>
                  <a:lnTo>
                    <a:pt x="112" y="127643"/>
                  </a:lnTo>
                  <a:lnTo>
                    <a:pt x="0" y="163856"/>
                  </a:lnTo>
                  <a:lnTo>
                    <a:pt x="17160" y="158913"/>
                  </a:lnTo>
                  <a:lnTo>
                    <a:pt x="56895" y="142335"/>
                  </a:lnTo>
                  <a:lnTo>
                    <a:pt x="89135" y="111788"/>
                  </a:lnTo>
                  <a:lnTo>
                    <a:pt x="108155" y="64734"/>
                  </a:lnTo>
                  <a:lnTo>
                    <a:pt x="116281" y="32680"/>
                  </a:lnTo>
                  <a:lnTo>
                    <a:pt x="95691" y="22884"/>
                  </a:lnTo>
                  <a:lnTo>
                    <a:pt x="89296" y="19745"/>
                  </a:lnTo>
                  <a:lnTo>
                    <a:pt x="84857" y="17483"/>
                  </a:lnTo>
                  <a:lnTo>
                    <a:pt x="81889" y="15876"/>
                  </a:lnTo>
                  <a:lnTo>
                    <a:pt x="79910" y="14703"/>
                  </a:lnTo>
                  <a:lnTo>
                    <a:pt x="76985" y="12769"/>
                  </a:lnTo>
                  <a:lnTo>
                    <a:pt x="75071" y="11566"/>
                  </a:lnTo>
                  <a:lnTo>
                    <a:pt x="72212" y="9909"/>
                  </a:lnTo>
                  <a:lnTo>
                    <a:pt x="67925" y="7577"/>
                  </a:lnTo>
                  <a:lnTo>
                    <a:pt x="61726" y="4347"/>
                  </a:lnTo>
                  <a:lnTo>
                    <a:pt x="53131" y="0"/>
                  </a:lnTo>
                  <a:close/>
                </a:path>
              </a:pathLst>
            </a:custGeom>
            <a:solidFill>
              <a:srgbClr val="E6EACE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bject 21"/>
            <p:cNvSpPr/>
            <p:nvPr/>
          </p:nvSpPr>
          <p:spPr>
            <a:xfrm>
              <a:off x="4594902" y="1425168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0" y="0"/>
                  </a:moveTo>
                  <a:lnTo>
                    <a:pt x="1145108" y="0"/>
                  </a:lnTo>
                  <a:lnTo>
                    <a:pt x="1145108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bject 22"/>
            <p:cNvSpPr/>
            <p:nvPr/>
          </p:nvSpPr>
          <p:spPr>
            <a:xfrm>
              <a:off x="4594902" y="1425168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0" y="0"/>
                  </a:moveTo>
                  <a:lnTo>
                    <a:pt x="1145108" y="0"/>
                  </a:lnTo>
                  <a:lnTo>
                    <a:pt x="1145108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bject 23"/>
            <p:cNvSpPr/>
            <p:nvPr/>
          </p:nvSpPr>
          <p:spPr>
            <a:xfrm>
              <a:off x="4594897" y="1425165"/>
              <a:ext cx="1145540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1145108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1145108" y="1005840"/>
                  </a:lnTo>
                  <a:lnTo>
                    <a:pt x="1145108" y="884887"/>
                  </a:lnTo>
                  <a:lnTo>
                    <a:pt x="817545" y="884887"/>
                  </a:lnTo>
                  <a:lnTo>
                    <a:pt x="750291" y="883293"/>
                  </a:lnTo>
                  <a:lnTo>
                    <a:pt x="578933" y="883293"/>
                  </a:lnTo>
                  <a:lnTo>
                    <a:pt x="566680" y="883234"/>
                  </a:lnTo>
                  <a:lnTo>
                    <a:pt x="527693" y="878578"/>
                  </a:lnTo>
                  <a:lnTo>
                    <a:pt x="486267" y="855187"/>
                  </a:lnTo>
                  <a:lnTo>
                    <a:pt x="455549" y="826901"/>
                  </a:lnTo>
                  <a:lnTo>
                    <a:pt x="321136" y="824598"/>
                  </a:lnTo>
                  <a:lnTo>
                    <a:pt x="278115" y="821632"/>
                  </a:lnTo>
                  <a:lnTo>
                    <a:pt x="237434" y="809054"/>
                  </a:lnTo>
                  <a:lnTo>
                    <a:pt x="215800" y="766175"/>
                  </a:lnTo>
                  <a:lnTo>
                    <a:pt x="213852" y="728859"/>
                  </a:lnTo>
                  <a:lnTo>
                    <a:pt x="214103" y="705321"/>
                  </a:lnTo>
                  <a:lnTo>
                    <a:pt x="214791" y="678181"/>
                  </a:lnTo>
                  <a:lnTo>
                    <a:pt x="215634" y="647181"/>
                  </a:lnTo>
                  <a:lnTo>
                    <a:pt x="216348" y="612058"/>
                  </a:lnTo>
                  <a:lnTo>
                    <a:pt x="216649" y="572554"/>
                  </a:lnTo>
                  <a:lnTo>
                    <a:pt x="216459" y="533052"/>
                  </a:lnTo>
                  <a:lnTo>
                    <a:pt x="215709" y="466954"/>
                  </a:lnTo>
                  <a:lnTo>
                    <a:pt x="215700" y="437914"/>
                  </a:lnTo>
                  <a:lnTo>
                    <a:pt x="217484" y="396240"/>
                  </a:lnTo>
                  <a:lnTo>
                    <a:pt x="228869" y="353520"/>
                  </a:lnTo>
                  <a:lnTo>
                    <a:pt x="270912" y="328189"/>
                  </a:lnTo>
                  <a:lnTo>
                    <a:pt x="331528" y="323977"/>
                  </a:lnTo>
                  <a:lnTo>
                    <a:pt x="464233" y="323977"/>
                  </a:lnTo>
                  <a:lnTo>
                    <a:pt x="464067" y="265002"/>
                  </a:lnTo>
                  <a:lnTo>
                    <a:pt x="464606" y="207357"/>
                  </a:lnTo>
                  <a:lnTo>
                    <a:pt x="467577" y="168980"/>
                  </a:lnTo>
                  <a:lnTo>
                    <a:pt x="480214" y="131724"/>
                  </a:lnTo>
                  <a:lnTo>
                    <a:pt x="521113" y="110213"/>
                  </a:lnTo>
                  <a:lnTo>
                    <a:pt x="577135" y="107080"/>
                  </a:lnTo>
                  <a:lnTo>
                    <a:pt x="1145108" y="107080"/>
                  </a:lnTo>
                  <a:lnTo>
                    <a:pt x="1145108" y="0"/>
                  </a:lnTo>
                  <a:close/>
                </a:path>
                <a:path w="1145539" h="1005839">
                  <a:moveTo>
                    <a:pt x="1145108" y="108287"/>
                  </a:moveTo>
                  <a:lnTo>
                    <a:pt x="778058" y="108287"/>
                  </a:lnTo>
                  <a:lnTo>
                    <a:pt x="811076" y="108736"/>
                  </a:lnTo>
                  <a:lnTo>
                    <a:pt x="839336" y="109928"/>
                  </a:lnTo>
                  <a:lnTo>
                    <a:pt x="882974" y="115840"/>
                  </a:lnTo>
                  <a:lnTo>
                    <a:pt x="921448" y="138403"/>
                  </a:lnTo>
                  <a:lnTo>
                    <a:pt x="935898" y="185199"/>
                  </a:lnTo>
                  <a:lnTo>
                    <a:pt x="937000" y="207699"/>
                  </a:lnTo>
                  <a:lnTo>
                    <a:pt x="936827" y="234192"/>
                  </a:lnTo>
                  <a:lnTo>
                    <a:pt x="935724" y="265002"/>
                  </a:lnTo>
                  <a:lnTo>
                    <a:pt x="932127" y="340874"/>
                  </a:lnTo>
                  <a:lnTo>
                    <a:pt x="930328" y="386585"/>
                  </a:lnTo>
                  <a:lnTo>
                    <a:pt x="928993" y="437914"/>
                  </a:lnTo>
                  <a:lnTo>
                    <a:pt x="928471" y="495185"/>
                  </a:lnTo>
                  <a:lnTo>
                    <a:pt x="928879" y="558740"/>
                  </a:lnTo>
                  <a:lnTo>
                    <a:pt x="929879" y="615064"/>
                  </a:lnTo>
                  <a:lnTo>
                    <a:pt x="931134" y="664588"/>
                  </a:lnTo>
                  <a:lnTo>
                    <a:pt x="932308" y="707740"/>
                  </a:lnTo>
                  <a:lnTo>
                    <a:pt x="933064" y="744950"/>
                  </a:lnTo>
                  <a:lnTo>
                    <a:pt x="931975" y="803260"/>
                  </a:lnTo>
                  <a:lnTo>
                    <a:pt x="925177" y="842955"/>
                  </a:lnTo>
                  <a:lnTo>
                    <a:pt x="898384" y="875108"/>
                  </a:lnTo>
                  <a:lnTo>
                    <a:pt x="843598" y="884700"/>
                  </a:lnTo>
                  <a:lnTo>
                    <a:pt x="817545" y="884887"/>
                  </a:lnTo>
                  <a:lnTo>
                    <a:pt x="1145108" y="884887"/>
                  </a:lnTo>
                  <a:lnTo>
                    <a:pt x="1145108" y="108287"/>
                  </a:lnTo>
                  <a:close/>
                </a:path>
                <a:path w="1145539" h="1005839">
                  <a:moveTo>
                    <a:pt x="665403" y="882040"/>
                  </a:moveTo>
                  <a:lnTo>
                    <a:pt x="644071" y="882158"/>
                  </a:lnTo>
                  <a:lnTo>
                    <a:pt x="578933" y="883293"/>
                  </a:lnTo>
                  <a:lnTo>
                    <a:pt x="750291" y="883293"/>
                  </a:lnTo>
                  <a:lnTo>
                    <a:pt x="711301" y="882433"/>
                  </a:lnTo>
                  <a:lnTo>
                    <a:pt x="665403" y="882040"/>
                  </a:lnTo>
                  <a:close/>
                </a:path>
                <a:path w="1145539" h="1005839">
                  <a:moveTo>
                    <a:pt x="464233" y="323977"/>
                  </a:moveTo>
                  <a:lnTo>
                    <a:pt x="331528" y="323977"/>
                  </a:lnTo>
                  <a:lnTo>
                    <a:pt x="464235" y="324967"/>
                  </a:lnTo>
                  <a:lnTo>
                    <a:pt x="464233" y="323977"/>
                  </a:lnTo>
                  <a:close/>
                </a:path>
                <a:path w="1145539" h="1005839">
                  <a:moveTo>
                    <a:pt x="1145108" y="107080"/>
                  </a:moveTo>
                  <a:lnTo>
                    <a:pt x="577135" y="107080"/>
                  </a:lnTo>
                  <a:lnTo>
                    <a:pt x="696353" y="108318"/>
                  </a:lnTo>
                  <a:lnTo>
                    <a:pt x="1145108" y="108287"/>
                  </a:lnTo>
                  <a:lnTo>
                    <a:pt x="1145108" y="107080"/>
                  </a:lnTo>
                  <a:close/>
                </a:path>
              </a:pathLst>
            </a:custGeom>
            <a:solidFill>
              <a:srgbClr val="D3BC47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bject 24"/>
            <p:cNvSpPr/>
            <p:nvPr/>
          </p:nvSpPr>
          <p:spPr>
            <a:xfrm>
              <a:off x="5121026" y="2222016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30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bject 25"/>
            <p:cNvSpPr/>
            <p:nvPr/>
          </p:nvSpPr>
          <p:spPr>
            <a:xfrm>
              <a:off x="5136501" y="2090570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bject 26"/>
            <p:cNvSpPr/>
            <p:nvPr/>
          </p:nvSpPr>
          <p:spPr>
            <a:xfrm>
              <a:off x="5121026" y="2067075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436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bject 27"/>
            <p:cNvSpPr/>
            <p:nvPr/>
          </p:nvSpPr>
          <p:spPr>
            <a:xfrm>
              <a:off x="5136501" y="1935631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bject 28"/>
            <p:cNvSpPr/>
            <p:nvPr/>
          </p:nvSpPr>
          <p:spPr>
            <a:xfrm>
              <a:off x="5121026" y="1912770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436" y="0"/>
                  </a:lnTo>
                </a:path>
              </a:pathLst>
            </a:custGeom>
            <a:ln w="46990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bject 29"/>
            <p:cNvSpPr/>
            <p:nvPr/>
          </p:nvSpPr>
          <p:spPr>
            <a:xfrm>
              <a:off x="5136501" y="1780690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h="109219">
                  <a:moveTo>
                    <a:pt x="0" y="0"/>
                  </a:moveTo>
                  <a:lnTo>
                    <a:pt x="0" y="109219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bject 30"/>
            <p:cNvSpPr/>
            <p:nvPr/>
          </p:nvSpPr>
          <p:spPr>
            <a:xfrm>
              <a:off x="5121026" y="1757831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436" y="0"/>
                  </a:lnTo>
                </a:path>
              </a:pathLst>
            </a:custGeom>
            <a:ln w="46990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bject 31"/>
            <p:cNvSpPr/>
            <p:nvPr/>
          </p:nvSpPr>
          <p:spPr>
            <a:xfrm>
              <a:off x="5136501" y="1625750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h="109219">
                  <a:moveTo>
                    <a:pt x="0" y="0"/>
                  </a:moveTo>
                  <a:lnTo>
                    <a:pt x="0" y="10922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bject 32"/>
            <p:cNvSpPr/>
            <p:nvPr/>
          </p:nvSpPr>
          <p:spPr>
            <a:xfrm>
              <a:off x="5121026" y="1610510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436" y="0"/>
                  </a:lnTo>
                </a:path>
              </a:pathLst>
            </a:custGeom>
            <a:ln w="3174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bject 33"/>
            <p:cNvSpPr/>
            <p:nvPr/>
          </p:nvSpPr>
          <p:spPr>
            <a:xfrm>
              <a:off x="5353144" y="2222016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18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bject 34"/>
            <p:cNvSpPr/>
            <p:nvPr/>
          </p:nvSpPr>
          <p:spPr>
            <a:xfrm>
              <a:off x="5368619" y="2090570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bject 35"/>
            <p:cNvSpPr/>
            <p:nvPr/>
          </p:nvSpPr>
          <p:spPr>
            <a:xfrm>
              <a:off x="5213882" y="209057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bject 36"/>
            <p:cNvSpPr/>
            <p:nvPr/>
          </p:nvSpPr>
          <p:spPr>
            <a:xfrm>
              <a:off x="5445993" y="2090570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bject 37"/>
            <p:cNvSpPr/>
            <p:nvPr/>
          </p:nvSpPr>
          <p:spPr>
            <a:xfrm>
              <a:off x="5213882" y="19358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bject 38"/>
            <p:cNvSpPr/>
            <p:nvPr/>
          </p:nvSpPr>
          <p:spPr>
            <a:xfrm>
              <a:off x="5291250" y="19358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bject 39"/>
            <p:cNvSpPr/>
            <p:nvPr/>
          </p:nvSpPr>
          <p:spPr>
            <a:xfrm>
              <a:off x="5368619" y="19358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bject 40"/>
            <p:cNvSpPr/>
            <p:nvPr/>
          </p:nvSpPr>
          <p:spPr>
            <a:xfrm>
              <a:off x="5445993" y="1935821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bject 41"/>
            <p:cNvSpPr/>
            <p:nvPr/>
          </p:nvSpPr>
          <p:spPr>
            <a:xfrm>
              <a:off x="5213882" y="17810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bject 42"/>
            <p:cNvSpPr/>
            <p:nvPr/>
          </p:nvSpPr>
          <p:spPr>
            <a:xfrm>
              <a:off x="5291250" y="17810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bject 43"/>
            <p:cNvSpPr/>
            <p:nvPr/>
          </p:nvSpPr>
          <p:spPr>
            <a:xfrm>
              <a:off x="5368619" y="17810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bject 44"/>
            <p:cNvSpPr/>
            <p:nvPr/>
          </p:nvSpPr>
          <p:spPr>
            <a:xfrm>
              <a:off x="5445993" y="1781084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bject 45"/>
            <p:cNvSpPr/>
            <p:nvPr/>
          </p:nvSpPr>
          <p:spPr>
            <a:xfrm>
              <a:off x="5213882" y="1626335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object 46"/>
            <p:cNvSpPr/>
            <p:nvPr/>
          </p:nvSpPr>
          <p:spPr>
            <a:xfrm>
              <a:off x="5291250" y="1626335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bject 47"/>
            <p:cNvSpPr/>
            <p:nvPr/>
          </p:nvSpPr>
          <p:spPr>
            <a:xfrm>
              <a:off x="5368619" y="1626335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bject 48"/>
            <p:cNvSpPr/>
            <p:nvPr/>
          </p:nvSpPr>
          <p:spPr>
            <a:xfrm>
              <a:off x="5445993" y="1626335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4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bject 49"/>
            <p:cNvSpPr/>
            <p:nvPr/>
          </p:nvSpPr>
          <p:spPr>
            <a:xfrm>
              <a:off x="4873439" y="2160117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5686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object 50"/>
            <p:cNvSpPr/>
            <p:nvPr/>
          </p:nvSpPr>
          <p:spPr>
            <a:xfrm>
              <a:off x="4888914" y="2028672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bject 51"/>
            <p:cNvSpPr/>
            <p:nvPr/>
          </p:nvSpPr>
          <p:spPr>
            <a:xfrm>
              <a:off x="4873439" y="2005177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0" y="0"/>
                  </a:moveTo>
                  <a:lnTo>
                    <a:pt x="185686" y="0"/>
                  </a:lnTo>
                </a:path>
              </a:pathLst>
            </a:custGeom>
            <a:ln w="4825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bject 52"/>
            <p:cNvSpPr/>
            <p:nvPr/>
          </p:nvSpPr>
          <p:spPr>
            <a:xfrm>
              <a:off x="4888914" y="1873732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object 53"/>
            <p:cNvSpPr/>
            <p:nvPr/>
          </p:nvSpPr>
          <p:spPr>
            <a:xfrm>
              <a:off x="4873439" y="1811502"/>
              <a:ext cx="186055" cy="62230"/>
            </a:xfrm>
            <a:custGeom>
              <a:avLst/>
              <a:gdLst/>
              <a:ahLst/>
              <a:cxnLst/>
              <a:rect l="l" t="t" r="r" b="b"/>
              <a:pathLst>
                <a:path w="186054" h="62230">
                  <a:moveTo>
                    <a:pt x="0" y="62230"/>
                  </a:moveTo>
                  <a:lnTo>
                    <a:pt x="185686" y="62230"/>
                  </a:lnTo>
                  <a:lnTo>
                    <a:pt x="185686" y="0"/>
                  </a:lnTo>
                  <a:lnTo>
                    <a:pt x="0" y="0"/>
                  </a:lnTo>
                  <a:lnTo>
                    <a:pt x="0" y="62230"/>
                  </a:lnTo>
                  <a:close/>
                </a:path>
              </a:pathLst>
            </a:custGeom>
            <a:solidFill>
              <a:srgbClr val="D3BC47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bject 54"/>
            <p:cNvSpPr/>
            <p:nvPr/>
          </p:nvSpPr>
          <p:spPr>
            <a:xfrm>
              <a:off x="4966282" y="202867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bject 55"/>
            <p:cNvSpPr/>
            <p:nvPr/>
          </p:nvSpPr>
          <p:spPr>
            <a:xfrm>
              <a:off x="5043657" y="202867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bject 56"/>
            <p:cNvSpPr/>
            <p:nvPr/>
          </p:nvSpPr>
          <p:spPr>
            <a:xfrm>
              <a:off x="4966282" y="187392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19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object 57"/>
            <p:cNvSpPr/>
            <p:nvPr/>
          </p:nvSpPr>
          <p:spPr>
            <a:xfrm>
              <a:off x="5043657" y="187392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318"/>
                  </a:lnTo>
                </a:path>
              </a:pathLst>
            </a:custGeom>
            <a:ln w="32207">
              <a:solidFill>
                <a:srgbClr val="D3BC4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object 76"/>
            <p:cNvSpPr txBox="1"/>
            <p:nvPr/>
          </p:nvSpPr>
          <p:spPr>
            <a:xfrm>
              <a:off x="5807790" y="1603208"/>
              <a:ext cx="893444" cy="6648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140"/>
                </a:lnSpc>
              </a:pP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Жилищно- коммунальное хозяйство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R="27940" algn="ctr">
                <a:lnSpc>
                  <a:spcPct val="100000"/>
                </a:lnSpc>
                <a:spcBef>
                  <a:spcPts val="295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21 070,5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67544" y="2492896"/>
            <a:ext cx="2664296" cy="1063066"/>
            <a:chOff x="1823080" y="7235152"/>
            <a:chExt cx="2664296" cy="1063066"/>
          </a:xfrm>
        </p:grpSpPr>
        <p:sp>
          <p:nvSpPr>
            <p:cNvPr id="64" name="object 67"/>
            <p:cNvSpPr/>
            <p:nvPr/>
          </p:nvSpPr>
          <p:spPr>
            <a:xfrm>
              <a:off x="1823080" y="7235152"/>
              <a:ext cx="1145920" cy="1063066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object 83"/>
            <p:cNvSpPr txBox="1"/>
            <p:nvPr/>
          </p:nvSpPr>
          <p:spPr>
            <a:xfrm>
              <a:off x="2978746" y="7511356"/>
              <a:ext cx="1508630" cy="2821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61645" marR="5080" indent="-449580">
                <a:lnSpc>
                  <a:spcPts val="1130"/>
                </a:lnSpc>
              </a:pPr>
              <a:r>
                <a:rPr sz="1200" dirty="0" err="1" smtClean="0">
                  <a:solidFill>
                    <a:srgbClr val="434242"/>
                  </a:solidFill>
                  <a:latin typeface="Times New Roman" pitchFamily="18" charset="0"/>
                  <a:cs typeface="Times New Roman" pitchFamily="18" charset="0"/>
                </a:rPr>
                <a:t>Общегосударственные</a:t>
              </a:r>
              <a:r>
                <a:rPr sz="1200" dirty="0" smtClean="0">
                  <a:solidFill>
                    <a:srgbClr val="43424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dirty="0" err="1" smtClean="0">
                  <a:solidFill>
                    <a:srgbClr val="434242"/>
                  </a:solidFill>
                  <a:latin typeface="Times New Roman" pitchFamily="18" charset="0"/>
                  <a:cs typeface="Times New Roman" pitchFamily="18" charset="0"/>
                </a:rPr>
                <a:t>вопросы</a:t>
              </a:r>
              <a:r>
                <a:rPr lang="ru-RU" sz="1200" dirty="0" smtClean="0">
                  <a:solidFill>
                    <a:srgbClr val="43424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bject 88"/>
            <p:cNvSpPr txBox="1"/>
            <p:nvPr/>
          </p:nvSpPr>
          <p:spPr>
            <a:xfrm>
              <a:off x="3407256" y="7883224"/>
              <a:ext cx="56197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53648,5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156176" y="2492896"/>
            <a:ext cx="2408810" cy="1103828"/>
            <a:chOff x="173786" y="5685680"/>
            <a:chExt cx="2192786" cy="1103828"/>
          </a:xfrm>
        </p:grpSpPr>
        <p:sp>
          <p:nvSpPr>
            <p:cNvPr id="68" name="object 10"/>
            <p:cNvSpPr/>
            <p:nvPr/>
          </p:nvSpPr>
          <p:spPr>
            <a:xfrm>
              <a:off x="560642" y="6181804"/>
              <a:ext cx="371475" cy="156210"/>
            </a:xfrm>
            <a:custGeom>
              <a:avLst/>
              <a:gdLst/>
              <a:ahLst/>
              <a:cxnLst/>
              <a:rect l="l" t="t" r="r" b="b"/>
              <a:pathLst>
                <a:path w="371475" h="156210">
                  <a:moveTo>
                    <a:pt x="78332" y="0"/>
                  </a:moveTo>
                  <a:lnTo>
                    <a:pt x="52038" y="32354"/>
                  </a:lnTo>
                  <a:lnTo>
                    <a:pt x="36990" y="47384"/>
                  </a:lnTo>
                  <a:lnTo>
                    <a:pt x="29542" y="54861"/>
                  </a:lnTo>
                  <a:lnTo>
                    <a:pt x="21849" y="63169"/>
                  </a:lnTo>
                  <a:lnTo>
                    <a:pt x="13687" y="72948"/>
                  </a:lnTo>
                  <a:lnTo>
                    <a:pt x="4835" y="84841"/>
                  </a:lnTo>
                  <a:lnTo>
                    <a:pt x="0" y="91900"/>
                  </a:lnTo>
                  <a:lnTo>
                    <a:pt x="13033" y="106900"/>
                  </a:lnTo>
                  <a:lnTo>
                    <a:pt x="43082" y="138322"/>
                  </a:lnTo>
                  <a:lnTo>
                    <a:pt x="75521" y="155874"/>
                  </a:lnTo>
                  <a:lnTo>
                    <a:pt x="81243" y="155729"/>
                  </a:lnTo>
                  <a:lnTo>
                    <a:pt x="87197" y="154771"/>
                  </a:lnTo>
                  <a:lnTo>
                    <a:pt x="93592" y="153175"/>
                  </a:lnTo>
                  <a:lnTo>
                    <a:pt x="108541" y="148765"/>
                  </a:lnTo>
                  <a:lnTo>
                    <a:pt x="117512" y="146298"/>
                  </a:lnTo>
                  <a:lnTo>
                    <a:pt x="168255" y="138754"/>
                  </a:lnTo>
                  <a:lnTo>
                    <a:pt x="185699" y="138319"/>
                  </a:lnTo>
                  <a:lnTo>
                    <a:pt x="323853" y="138319"/>
                  </a:lnTo>
                  <a:lnTo>
                    <a:pt x="332879" y="129937"/>
                  </a:lnTo>
                  <a:lnTo>
                    <a:pt x="343625" y="119521"/>
                  </a:lnTo>
                  <a:lnTo>
                    <a:pt x="371386" y="91900"/>
                  </a:lnTo>
                  <a:lnTo>
                    <a:pt x="366214" y="86407"/>
                  </a:lnTo>
                  <a:lnTo>
                    <a:pt x="350823" y="69211"/>
                  </a:lnTo>
                  <a:lnTo>
                    <a:pt x="341390" y="58817"/>
                  </a:lnTo>
                  <a:lnTo>
                    <a:pt x="331321" y="48101"/>
                  </a:lnTo>
                  <a:lnTo>
                    <a:pt x="321010" y="37715"/>
                  </a:lnTo>
                  <a:lnTo>
                    <a:pt x="313946" y="31181"/>
                  </a:lnTo>
                  <a:lnTo>
                    <a:pt x="172852" y="31181"/>
                  </a:lnTo>
                  <a:lnTo>
                    <a:pt x="157995" y="30612"/>
                  </a:lnTo>
                  <a:lnTo>
                    <a:pt x="114822" y="22069"/>
                  </a:lnTo>
                  <a:lnTo>
                    <a:pt x="89389" y="9119"/>
                  </a:lnTo>
                  <a:lnTo>
                    <a:pt x="78332" y="0"/>
                  </a:lnTo>
                  <a:close/>
                </a:path>
                <a:path w="371475" h="156210">
                  <a:moveTo>
                    <a:pt x="323853" y="138319"/>
                  </a:moveTo>
                  <a:lnTo>
                    <a:pt x="185699" y="138319"/>
                  </a:lnTo>
                  <a:lnTo>
                    <a:pt x="205127" y="138754"/>
                  </a:lnTo>
                  <a:lnTo>
                    <a:pt x="221816" y="139944"/>
                  </a:lnTo>
                  <a:lnTo>
                    <a:pt x="266752" y="148765"/>
                  </a:lnTo>
                  <a:lnTo>
                    <a:pt x="280029" y="153175"/>
                  </a:lnTo>
                  <a:lnTo>
                    <a:pt x="285344" y="154771"/>
                  </a:lnTo>
                  <a:lnTo>
                    <a:pt x="290148" y="155729"/>
                  </a:lnTo>
                  <a:lnTo>
                    <a:pt x="294721" y="155874"/>
                  </a:lnTo>
                  <a:lnTo>
                    <a:pt x="299340" y="155033"/>
                  </a:lnTo>
                  <a:lnTo>
                    <a:pt x="304283" y="153031"/>
                  </a:lnTo>
                  <a:lnTo>
                    <a:pt x="309831" y="149695"/>
                  </a:lnTo>
                  <a:lnTo>
                    <a:pt x="316260" y="144850"/>
                  </a:lnTo>
                  <a:lnTo>
                    <a:pt x="323853" y="138319"/>
                  </a:lnTo>
                  <a:close/>
                </a:path>
                <a:path w="371475" h="156210">
                  <a:moveTo>
                    <a:pt x="285197" y="12587"/>
                  </a:moveTo>
                  <a:lnTo>
                    <a:pt x="279565" y="13683"/>
                  </a:lnTo>
                  <a:lnTo>
                    <a:pt x="278164" y="14215"/>
                  </a:lnTo>
                  <a:lnTo>
                    <a:pt x="274447" y="15427"/>
                  </a:lnTo>
                  <a:lnTo>
                    <a:pt x="228782" y="26219"/>
                  </a:lnTo>
                  <a:lnTo>
                    <a:pt x="187577" y="30870"/>
                  </a:lnTo>
                  <a:lnTo>
                    <a:pt x="172852" y="31181"/>
                  </a:lnTo>
                  <a:lnTo>
                    <a:pt x="313946" y="31181"/>
                  </a:lnTo>
                  <a:lnTo>
                    <a:pt x="310747" y="28233"/>
                  </a:lnTo>
                  <a:lnTo>
                    <a:pt x="301232" y="20558"/>
                  </a:lnTo>
                  <a:lnTo>
                    <a:pt x="292550" y="15097"/>
                  </a:lnTo>
                  <a:lnTo>
                    <a:pt x="285197" y="12587"/>
                  </a:lnTo>
                  <a:close/>
                </a:path>
              </a:pathLst>
            </a:custGeom>
            <a:solidFill>
              <a:srgbClr val="867832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Группа 100"/>
            <p:cNvGrpSpPr/>
            <p:nvPr/>
          </p:nvGrpSpPr>
          <p:grpSpPr>
            <a:xfrm>
              <a:off x="173786" y="5685680"/>
              <a:ext cx="2192786" cy="1103828"/>
              <a:chOff x="173786" y="5685680"/>
              <a:chExt cx="2192786" cy="1103828"/>
            </a:xfrm>
          </p:grpSpPr>
          <p:sp>
            <p:nvSpPr>
              <p:cNvPr id="70" name="object 9"/>
              <p:cNvSpPr/>
              <p:nvPr/>
            </p:nvSpPr>
            <p:spPr>
              <a:xfrm>
                <a:off x="173786" y="5685680"/>
                <a:ext cx="1145540" cy="1005840"/>
              </a:xfrm>
              <a:custGeom>
                <a:avLst/>
                <a:gdLst/>
                <a:ahLst/>
                <a:cxnLst/>
                <a:rect l="l" t="t" r="r" b="b"/>
                <a:pathLst>
                  <a:path w="1145540" h="1005839">
                    <a:moveTo>
                      <a:pt x="1145095" y="0"/>
                    </a:moveTo>
                    <a:lnTo>
                      <a:pt x="0" y="0"/>
                    </a:lnTo>
                    <a:lnTo>
                      <a:pt x="0" y="1005827"/>
                    </a:lnTo>
                    <a:lnTo>
                      <a:pt x="1145095" y="1005827"/>
                    </a:lnTo>
                    <a:lnTo>
                      <a:pt x="1145095" y="900148"/>
                    </a:lnTo>
                    <a:lnTo>
                      <a:pt x="683577" y="900148"/>
                    </a:lnTo>
                    <a:lnTo>
                      <a:pt x="652523" y="899348"/>
                    </a:lnTo>
                    <a:lnTo>
                      <a:pt x="618972" y="897509"/>
                    </a:lnTo>
                    <a:lnTo>
                      <a:pt x="589161" y="893733"/>
                    </a:lnTo>
                    <a:lnTo>
                      <a:pt x="560138" y="891442"/>
                    </a:lnTo>
                    <a:lnTo>
                      <a:pt x="531998" y="890266"/>
                    </a:lnTo>
                    <a:lnTo>
                      <a:pt x="504833" y="889833"/>
                    </a:lnTo>
                    <a:lnTo>
                      <a:pt x="453799" y="889709"/>
                    </a:lnTo>
                    <a:lnTo>
                      <a:pt x="430116" y="889276"/>
                    </a:lnTo>
                    <a:lnTo>
                      <a:pt x="386881" y="885811"/>
                    </a:lnTo>
                    <a:lnTo>
                      <a:pt x="349774" y="876403"/>
                    </a:lnTo>
                    <a:lnTo>
                      <a:pt x="307228" y="844650"/>
                    </a:lnTo>
                    <a:lnTo>
                      <a:pt x="288689" y="807389"/>
                    </a:lnTo>
                    <a:lnTo>
                      <a:pt x="278878" y="753786"/>
                    </a:lnTo>
                    <a:lnTo>
                      <a:pt x="277477" y="719929"/>
                    </a:lnTo>
                    <a:lnTo>
                      <a:pt x="278536" y="680872"/>
                    </a:lnTo>
                    <a:lnTo>
                      <a:pt x="278670" y="668291"/>
                    </a:lnTo>
                    <a:lnTo>
                      <a:pt x="280675" y="629376"/>
                    </a:lnTo>
                    <a:lnTo>
                      <a:pt x="285085" y="589606"/>
                    </a:lnTo>
                    <a:lnTo>
                      <a:pt x="291901" y="550142"/>
                    </a:lnTo>
                    <a:lnTo>
                      <a:pt x="301120" y="512144"/>
                    </a:lnTo>
                    <a:lnTo>
                      <a:pt x="317152" y="465768"/>
                    </a:lnTo>
                    <a:lnTo>
                      <a:pt x="321828" y="455226"/>
                    </a:lnTo>
                    <a:lnTo>
                      <a:pt x="327191" y="436713"/>
                    </a:lnTo>
                    <a:lnTo>
                      <a:pt x="345497" y="394103"/>
                    </a:lnTo>
                    <a:lnTo>
                      <a:pt x="373827" y="360601"/>
                    </a:lnTo>
                    <a:lnTo>
                      <a:pt x="420396" y="336416"/>
                    </a:lnTo>
                    <a:lnTo>
                      <a:pt x="428205" y="333068"/>
                    </a:lnTo>
                    <a:lnTo>
                      <a:pt x="435938" y="329426"/>
                    </a:lnTo>
                    <a:lnTo>
                      <a:pt x="443562" y="325306"/>
                    </a:lnTo>
                    <a:lnTo>
                      <a:pt x="451045" y="320523"/>
                    </a:lnTo>
                    <a:lnTo>
                      <a:pt x="458351" y="314895"/>
                    </a:lnTo>
                    <a:lnTo>
                      <a:pt x="386854" y="216636"/>
                    </a:lnTo>
                    <a:lnTo>
                      <a:pt x="400677" y="195130"/>
                    </a:lnTo>
                    <a:lnTo>
                      <a:pt x="427905" y="161679"/>
                    </a:lnTo>
                    <a:lnTo>
                      <a:pt x="468746" y="132103"/>
                    </a:lnTo>
                    <a:lnTo>
                      <a:pt x="511258" y="121954"/>
                    </a:lnTo>
                    <a:lnTo>
                      <a:pt x="1145095" y="121859"/>
                    </a:lnTo>
                    <a:lnTo>
                      <a:pt x="1145095" y="0"/>
                    </a:lnTo>
                    <a:close/>
                  </a:path>
                  <a:path w="1145540" h="1005839">
                    <a:moveTo>
                      <a:pt x="1145095" y="121859"/>
                    </a:moveTo>
                    <a:lnTo>
                      <a:pt x="526126" y="121859"/>
                    </a:lnTo>
                    <a:lnTo>
                      <a:pt x="541457" y="123041"/>
                    </a:lnTo>
                    <a:lnTo>
                      <a:pt x="557322" y="125278"/>
                    </a:lnTo>
                    <a:lnTo>
                      <a:pt x="573791" y="128352"/>
                    </a:lnTo>
                    <a:lnTo>
                      <a:pt x="590933" y="132040"/>
                    </a:lnTo>
                    <a:lnTo>
                      <a:pt x="627515" y="140379"/>
                    </a:lnTo>
                    <a:lnTo>
                      <a:pt x="647094" y="144589"/>
                    </a:lnTo>
                    <a:lnTo>
                      <a:pt x="667626" y="148533"/>
                    </a:lnTo>
                    <a:lnTo>
                      <a:pt x="689178" y="151989"/>
                    </a:lnTo>
                    <a:lnTo>
                      <a:pt x="711822" y="154736"/>
                    </a:lnTo>
                    <a:lnTo>
                      <a:pt x="649922" y="309486"/>
                    </a:lnTo>
                    <a:lnTo>
                      <a:pt x="738494" y="362554"/>
                    </a:lnTo>
                    <a:lnTo>
                      <a:pt x="748562" y="370338"/>
                    </a:lnTo>
                    <a:lnTo>
                      <a:pt x="757887" y="378865"/>
                    </a:lnTo>
                    <a:lnTo>
                      <a:pt x="775870" y="396582"/>
                    </a:lnTo>
                    <a:lnTo>
                      <a:pt x="785311" y="404991"/>
                    </a:lnTo>
                    <a:lnTo>
                      <a:pt x="808846" y="435264"/>
                    </a:lnTo>
                    <a:lnTo>
                      <a:pt x="827315" y="468933"/>
                    </a:lnTo>
                    <a:lnTo>
                      <a:pt x="848960" y="514105"/>
                    </a:lnTo>
                    <a:lnTo>
                      <a:pt x="866787" y="560931"/>
                    </a:lnTo>
                    <a:lnTo>
                      <a:pt x="877382" y="598008"/>
                    </a:lnTo>
                    <a:lnTo>
                      <a:pt x="884526" y="647665"/>
                    </a:lnTo>
                    <a:lnTo>
                      <a:pt x="888400" y="712297"/>
                    </a:lnTo>
                    <a:lnTo>
                      <a:pt x="887983" y="740346"/>
                    </a:lnTo>
                    <a:lnTo>
                      <a:pt x="882156" y="788465"/>
                    </a:lnTo>
                    <a:lnTo>
                      <a:pt x="869295" y="826681"/>
                    </a:lnTo>
                    <a:lnTo>
                      <a:pt x="835820" y="867369"/>
                    </a:lnTo>
                    <a:lnTo>
                      <a:pt x="783963" y="890747"/>
                    </a:lnTo>
                    <a:lnTo>
                      <a:pt x="738422" y="898189"/>
                    </a:lnTo>
                    <a:lnTo>
                      <a:pt x="683577" y="900148"/>
                    </a:lnTo>
                    <a:lnTo>
                      <a:pt x="1145095" y="900148"/>
                    </a:lnTo>
                    <a:lnTo>
                      <a:pt x="1145095" y="121859"/>
                    </a:lnTo>
                    <a:close/>
                  </a:path>
                </a:pathLst>
              </a:custGeom>
              <a:solidFill>
                <a:srgbClr val="86783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object 87"/>
              <p:cNvSpPr txBox="1"/>
              <p:nvPr/>
            </p:nvSpPr>
            <p:spPr>
              <a:xfrm>
                <a:off x="1285167" y="5685680"/>
                <a:ext cx="1081405" cy="110382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algn="ctr">
                  <a:lnSpc>
                    <a:spcPct val="94000"/>
                  </a:lnSpc>
                </a:pPr>
                <a:r>
                  <a:rPr sz="1200" dirty="0">
                    <a:solidFill>
                      <a:srgbClr val="2B2A29"/>
                    </a:solidFill>
                    <a:latin typeface="Times New Roman" pitchFamily="18" charset="0"/>
                    <a:cs typeface="Times New Roman" pitchFamily="18" charset="0"/>
                  </a:rPr>
                  <a:t>Межбюджетные трансферты общего характера (дотации)</a:t>
                </a:r>
                <a:endParaRPr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R="95885" algn="ctr">
                  <a:lnSpc>
                    <a:spcPct val="100000"/>
                  </a:lnSpc>
                  <a:spcBef>
                    <a:spcPts val="380"/>
                  </a:spcBef>
                </a:pPr>
                <a:r>
                  <a:rPr lang="ru-RU" sz="1200" b="1" dirty="0" smtClean="0">
                    <a:solidFill>
                      <a:srgbClr val="2B2A29"/>
                    </a:solidFill>
                    <a:latin typeface="Times New Roman" pitchFamily="18" charset="0"/>
                    <a:cs typeface="Times New Roman" pitchFamily="18" charset="0"/>
                  </a:rPr>
                  <a:t>32 537,3</a:t>
                </a:r>
                <a:endParaRPr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251520" y="5445224"/>
            <a:ext cx="1978787" cy="1004569"/>
            <a:chOff x="2424925" y="1399556"/>
            <a:chExt cx="1978787" cy="1004569"/>
          </a:xfrm>
        </p:grpSpPr>
        <p:sp>
          <p:nvSpPr>
            <p:cNvPr id="73" name="object 11"/>
            <p:cNvSpPr/>
            <p:nvPr/>
          </p:nvSpPr>
          <p:spPr>
            <a:xfrm>
              <a:off x="2424925" y="1399556"/>
              <a:ext cx="1145540" cy="1004569"/>
            </a:xfrm>
            <a:custGeom>
              <a:avLst/>
              <a:gdLst/>
              <a:ahLst/>
              <a:cxnLst/>
              <a:rect l="l" t="t" r="r" b="b"/>
              <a:pathLst>
                <a:path w="1145539" h="1004569">
                  <a:moveTo>
                    <a:pt x="1145108" y="0"/>
                  </a:moveTo>
                  <a:lnTo>
                    <a:pt x="0" y="0"/>
                  </a:lnTo>
                  <a:lnTo>
                    <a:pt x="0" y="1004569"/>
                  </a:lnTo>
                  <a:lnTo>
                    <a:pt x="1145108" y="1004569"/>
                  </a:lnTo>
                  <a:lnTo>
                    <a:pt x="1145108" y="883919"/>
                  </a:lnTo>
                  <a:lnTo>
                    <a:pt x="634862" y="883919"/>
                  </a:lnTo>
                  <a:lnTo>
                    <a:pt x="557072" y="881379"/>
                  </a:lnTo>
                  <a:lnTo>
                    <a:pt x="547902" y="869950"/>
                  </a:lnTo>
                  <a:lnTo>
                    <a:pt x="544545" y="866139"/>
                  </a:lnTo>
                  <a:lnTo>
                    <a:pt x="495173" y="866139"/>
                  </a:lnTo>
                  <a:lnTo>
                    <a:pt x="458980" y="858519"/>
                  </a:lnTo>
                  <a:lnTo>
                    <a:pt x="408375" y="838200"/>
                  </a:lnTo>
                  <a:lnTo>
                    <a:pt x="362470" y="810260"/>
                  </a:lnTo>
                  <a:lnTo>
                    <a:pt x="334632" y="786129"/>
                  </a:lnTo>
                  <a:lnTo>
                    <a:pt x="321577" y="774699"/>
                  </a:lnTo>
                  <a:lnTo>
                    <a:pt x="309115" y="760729"/>
                  </a:lnTo>
                  <a:lnTo>
                    <a:pt x="297256" y="748029"/>
                  </a:lnTo>
                  <a:lnTo>
                    <a:pt x="286012" y="734060"/>
                  </a:lnTo>
                  <a:lnTo>
                    <a:pt x="275395" y="720090"/>
                  </a:lnTo>
                  <a:lnTo>
                    <a:pt x="265416" y="706119"/>
                  </a:lnTo>
                  <a:lnTo>
                    <a:pt x="256088" y="692149"/>
                  </a:lnTo>
                  <a:lnTo>
                    <a:pt x="247420" y="676910"/>
                  </a:lnTo>
                  <a:lnTo>
                    <a:pt x="239426" y="662940"/>
                  </a:lnTo>
                  <a:lnTo>
                    <a:pt x="220106" y="614679"/>
                  </a:lnTo>
                  <a:lnTo>
                    <a:pt x="209850" y="567690"/>
                  </a:lnTo>
                  <a:lnTo>
                    <a:pt x="209926" y="558799"/>
                  </a:lnTo>
                  <a:lnTo>
                    <a:pt x="224203" y="528319"/>
                  </a:lnTo>
                  <a:lnTo>
                    <a:pt x="229565" y="521969"/>
                  </a:lnTo>
                  <a:lnTo>
                    <a:pt x="235671" y="516889"/>
                  </a:lnTo>
                  <a:lnTo>
                    <a:pt x="242482" y="510539"/>
                  </a:lnTo>
                  <a:lnTo>
                    <a:pt x="249961" y="505459"/>
                  </a:lnTo>
                  <a:lnTo>
                    <a:pt x="258066" y="497839"/>
                  </a:lnTo>
                  <a:lnTo>
                    <a:pt x="262414" y="494029"/>
                  </a:lnTo>
                  <a:lnTo>
                    <a:pt x="216636" y="494029"/>
                  </a:lnTo>
                  <a:lnTo>
                    <a:pt x="216950" y="454659"/>
                  </a:lnTo>
                  <a:lnTo>
                    <a:pt x="221535" y="410209"/>
                  </a:lnTo>
                  <a:lnTo>
                    <a:pt x="245207" y="373379"/>
                  </a:lnTo>
                  <a:lnTo>
                    <a:pt x="284360" y="356869"/>
                  </a:lnTo>
                  <a:lnTo>
                    <a:pt x="329275" y="356869"/>
                  </a:lnTo>
                  <a:lnTo>
                    <a:pt x="335800" y="351789"/>
                  </a:lnTo>
                  <a:lnTo>
                    <a:pt x="343693" y="346709"/>
                  </a:lnTo>
                  <a:lnTo>
                    <a:pt x="353178" y="344169"/>
                  </a:lnTo>
                  <a:lnTo>
                    <a:pt x="364479" y="341629"/>
                  </a:lnTo>
                  <a:lnTo>
                    <a:pt x="377820" y="340359"/>
                  </a:lnTo>
                  <a:lnTo>
                    <a:pt x="263055" y="340359"/>
                  </a:lnTo>
                  <a:lnTo>
                    <a:pt x="266529" y="325119"/>
                  </a:lnTo>
                  <a:lnTo>
                    <a:pt x="270897" y="304799"/>
                  </a:lnTo>
                  <a:lnTo>
                    <a:pt x="272706" y="297179"/>
                  </a:lnTo>
                  <a:lnTo>
                    <a:pt x="296358" y="276859"/>
                  </a:lnTo>
                  <a:lnTo>
                    <a:pt x="307219" y="270509"/>
                  </a:lnTo>
                  <a:lnTo>
                    <a:pt x="321193" y="264159"/>
                  </a:lnTo>
                  <a:lnTo>
                    <a:pt x="340436" y="264159"/>
                  </a:lnTo>
                  <a:lnTo>
                    <a:pt x="340436" y="246379"/>
                  </a:lnTo>
                  <a:lnTo>
                    <a:pt x="346022" y="236219"/>
                  </a:lnTo>
                  <a:lnTo>
                    <a:pt x="352436" y="227329"/>
                  </a:lnTo>
                  <a:lnTo>
                    <a:pt x="359647" y="217169"/>
                  </a:lnTo>
                  <a:lnTo>
                    <a:pt x="395822" y="184150"/>
                  </a:lnTo>
                  <a:lnTo>
                    <a:pt x="429757" y="163829"/>
                  </a:lnTo>
                  <a:lnTo>
                    <a:pt x="482438" y="144779"/>
                  </a:lnTo>
                  <a:lnTo>
                    <a:pt x="526410" y="138429"/>
                  </a:lnTo>
                  <a:lnTo>
                    <a:pt x="1145108" y="138429"/>
                  </a:lnTo>
                  <a:lnTo>
                    <a:pt x="1145108" y="0"/>
                  </a:lnTo>
                  <a:close/>
                </a:path>
                <a:path w="1145539" h="1004569">
                  <a:moveTo>
                    <a:pt x="556562" y="351789"/>
                  </a:moveTo>
                  <a:lnTo>
                    <a:pt x="481550" y="351789"/>
                  </a:lnTo>
                  <a:lnTo>
                    <a:pt x="494128" y="353059"/>
                  </a:lnTo>
                  <a:lnTo>
                    <a:pt x="531237" y="360679"/>
                  </a:lnTo>
                  <a:lnTo>
                    <a:pt x="578672" y="375919"/>
                  </a:lnTo>
                  <a:lnTo>
                    <a:pt x="622855" y="396239"/>
                  </a:lnTo>
                  <a:lnTo>
                    <a:pt x="633275" y="401319"/>
                  </a:lnTo>
                  <a:lnTo>
                    <a:pt x="618438" y="463549"/>
                  </a:lnTo>
                  <a:lnTo>
                    <a:pt x="610119" y="520699"/>
                  </a:lnTo>
                  <a:lnTo>
                    <a:pt x="607424" y="572769"/>
                  </a:lnTo>
                  <a:lnTo>
                    <a:pt x="609460" y="619760"/>
                  </a:lnTo>
                  <a:lnTo>
                    <a:pt x="615336" y="661669"/>
                  </a:lnTo>
                  <a:lnTo>
                    <a:pt x="635034" y="732790"/>
                  </a:lnTo>
                  <a:lnTo>
                    <a:pt x="659374" y="787399"/>
                  </a:lnTo>
                  <a:lnTo>
                    <a:pt x="681215" y="828039"/>
                  </a:lnTo>
                  <a:lnTo>
                    <a:pt x="688967" y="844550"/>
                  </a:lnTo>
                  <a:lnTo>
                    <a:pt x="693415" y="855979"/>
                  </a:lnTo>
                  <a:lnTo>
                    <a:pt x="693667" y="866139"/>
                  </a:lnTo>
                  <a:lnTo>
                    <a:pt x="688831" y="873760"/>
                  </a:lnTo>
                  <a:lnTo>
                    <a:pt x="678013" y="878839"/>
                  </a:lnTo>
                  <a:lnTo>
                    <a:pt x="660321" y="882650"/>
                  </a:lnTo>
                  <a:lnTo>
                    <a:pt x="634862" y="883919"/>
                  </a:lnTo>
                  <a:lnTo>
                    <a:pt x="1145108" y="883919"/>
                  </a:lnTo>
                  <a:lnTo>
                    <a:pt x="1145108" y="847089"/>
                  </a:lnTo>
                  <a:lnTo>
                    <a:pt x="738474" y="847089"/>
                  </a:lnTo>
                  <a:lnTo>
                    <a:pt x="727497" y="826769"/>
                  </a:lnTo>
                  <a:lnTo>
                    <a:pt x="716564" y="807719"/>
                  </a:lnTo>
                  <a:lnTo>
                    <a:pt x="695258" y="770890"/>
                  </a:lnTo>
                  <a:lnTo>
                    <a:pt x="685101" y="753110"/>
                  </a:lnTo>
                  <a:lnTo>
                    <a:pt x="666317" y="717549"/>
                  </a:lnTo>
                  <a:lnTo>
                    <a:pt x="650290" y="681990"/>
                  </a:lnTo>
                  <a:lnTo>
                    <a:pt x="637881" y="645160"/>
                  </a:lnTo>
                  <a:lnTo>
                    <a:pt x="629953" y="605790"/>
                  </a:lnTo>
                  <a:lnTo>
                    <a:pt x="627367" y="562610"/>
                  </a:lnTo>
                  <a:lnTo>
                    <a:pt x="628346" y="539749"/>
                  </a:lnTo>
                  <a:lnTo>
                    <a:pt x="630983" y="515619"/>
                  </a:lnTo>
                  <a:lnTo>
                    <a:pt x="635387" y="488949"/>
                  </a:lnTo>
                  <a:lnTo>
                    <a:pt x="641664" y="462279"/>
                  </a:lnTo>
                  <a:lnTo>
                    <a:pt x="649922" y="433069"/>
                  </a:lnTo>
                  <a:lnTo>
                    <a:pt x="707430" y="433069"/>
                  </a:lnTo>
                  <a:lnTo>
                    <a:pt x="701410" y="426719"/>
                  </a:lnTo>
                  <a:lnTo>
                    <a:pt x="684481" y="406399"/>
                  </a:lnTo>
                  <a:lnTo>
                    <a:pt x="680872" y="401319"/>
                  </a:lnTo>
                  <a:lnTo>
                    <a:pt x="692702" y="393699"/>
                  </a:lnTo>
                  <a:lnTo>
                    <a:pt x="704949" y="386079"/>
                  </a:lnTo>
                  <a:lnTo>
                    <a:pt x="717568" y="379729"/>
                  </a:lnTo>
                  <a:lnTo>
                    <a:pt x="730512" y="374649"/>
                  </a:lnTo>
                  <a:lnTo>
                    <a:pt x="734919" y="373379"/>
                  </a:lnTo>
                  <a:lnTo>
                    <a:pt x="647607" y="373379"/>
                  </a:lnTo>
                  <a:lnTo>
                    <a:pt x="637601" y="372109"/>
                  </a:lnTo>
                  <a:lnTo>
                    <a:pt x="625981" y="369569"/>
                  </a:lnTo>
                  <a:lnTo>
                    <a:pt x="613004" y="367029"/>
                  </a:lnTo>
                  <a:lnTo>
                    <a:pt x="598924" y="363219"/>
                  </a:lnTo>
                  <a:lnTo>
                    <a:pt x="568481" y="355599"/>
                  </a:lnTo>
                  <a:lnTo>
                    <a:pt x="556562" y="351789"/>
                  </a:lnTo>
                  <a:close/>
                </a:path>
                <a:path w="1145539" h="1004569">
                  <a:moveTo>
                    <a:pt x="340436" y="264159"/>
                  </a:moveTo>
                  <a:lnTo>
                    <a:pt x="321193" y="264159"/>
                  </a:lnTo>
                  <a:lnTo>
                    <a:pt x="319318" y="281939"/>
                  </a:lnTo>
                  <a:lnTo>
                    <a:pt x="318377" y="295909"/>
                  </a:lnTo>
                  <a:lnTo>
                    <a:pt x="318134" y="304799"/>
                  </a:lnTo>
                  <a:lnTo>
                    <a:pt x="318019" y="323849"/>
                  </a:lnTo>
                  <a:lnTo>
                    <a:pt x="317847" y="326389"/>
                  </a:lnTo>
                  <a:lnTo>
                    <a:pt x="293146" y="335279"/>
                  </a:lnTo>
                  <a:lnTo>
                    <a:pt x="282319" y="336549"/>
                  </a:lnTo>
                  <a:lnTo>
                    <a:pt x="268760" y="339089"/>
                  </a:lnTo>
                  <a:lnTo>
                    <a:pt x="263055" y="340359"/>
                  </a:lnTo>
                  <a:lnTo>
                    <a:pt x="377820" y="340359"/>
                  </a:lnTo>
                  <a:lnTo>
                    <a:pt x="368538" y="382269"/>
                  </a:lnTo>
                  <a:lnTo>
                    <a:pt x="361159" y="421639"/>
                  </a:lnTo>
                  <a:lnTo>
                    <a:pt x="351901" y="490219"/>
                  </a:lnTo>
                  <a:lnTo>
                    <a:pt x="349797" y="532129"/>
                  </a:lnTo>
                  <a:lnTo>
                    <a:pt x="349705" y="549910"/>
                  </a:lnTo>
                  <a:lnTo>
                    <a:pt x="351000" y="574040"/>
                  </a:lnTo>
                  <a:lnTo>
                    <a:pt x="358458" y="621029"/>
                  </a:lnTo>
                  <a:lnTo>
                    <a:pt x="371885" y="664210"/>
                  </a:lnTo>
                  <a:lnTo>
                    <a:pt x="390870" y="706119"/>
                  </a:lnTo>
                  <a:lnTo>
                    <a:pt x="415004" y="746760"/>
                  </a:lnTo>
                  <a:lnTo>
                    <a:pt x="443876" y="789940"/>
                  </a:lnTo>
                  <a:lnTo>
                    <a:pt x="477077" y="839469"/>
                  </a:lnTo>
                  <a:lnTo>
                    <a:pt x="495173" y="866139"/>
                  </a:lnTo>
                  <a:lnTo>
                    <a:pt x="544545" y="866139"/>
                  </a:lnTo>
                  <a:lnTo>
                    <a:pt x="538951" y="859789"/>
                  </a:lnTo>
                  <a:lnTo>
                    <a:pt x="530210" y="849629"/>
                  </a:lnTo>
                  <a:lnTo>
                    <a:pt x="521666" y="840739"/>
                  </a:lnTo>
                  <a:lnTo>
                    <a:pt x="513308" y="831850"/>
                  </a:lnTo>
                  <a:lnTo>
                    <a:pt x="497103" y="815339"/>
                  </a:lnTo>
                  <a:lnTo>
                    <a:pt x="466409" y="781049"/>
                  </a:lnTo>
                  <a:lnTo>
                    <a:pt x="437386" y="740410"/>
                  </a:lnTo>
                  <a:lnTo>
                    <a:pt x="416267" y="698499"/>
                  </a:lnTo>
                  <a:lnTo>
                    <a:pt x="402323" y="664210"/>
                  </a:lnTo>
                  <a:lnTo>
                    <a:pt x="395820" y="648969"/>
                  </a:lnTo>
                  <a:lnTo>
                    <a:pt x="381652" y="599440"/>
                  </a:lnTo>
                  <a:lnTo>
                    <a:pt x="375004" y="551179"/>
                  </a:lnTo>
                  <a:lnTo>
                    <a:pt x="374440" y="519429"/>
                  </a:lnTo>
                  <a:lnTo>
                    <a:pt x="375250" y="504189"/>
                  </a:lnTo>
                  <a:lnTo>
                    <a:pt x="381762" y="457199"/>
                  </a:lnTo>
                  <a:lnTo>
                    <a:pt x="393913" y="412749"/>
                  </a:lnTo>
                  <a:lnTo>
                    <a:pt x="411077" y="369569"/>
                  </a:lnTo>
                  <a:lnTo>
                    <a:pt x="443412" y="351789"/>
                  </a:lnTo>
                  <a:lnTo>
                    <a:pt x="556562" y="351789"/>
                  </a:lnTo>
                  <a:lnTo>
                    <a:pt x="520941" y="340359"/>
                  </a:lnTo>
                  <a:lnTo>
                    <a:pt x="505617" y="335279"/>
                  </a:lnTo>
                  <a:lnTo>
                    <a:pt x="490980" y="331469"/>
                  </a:lnTo>
                  <a:lnTo>
                    <a:pt x="477286" y="326389"/>
                  </a:lnTo>
                  <a:lnTo>
                    <a:pt x="471039" y="323849"/>
                  </a:lnTo>
                  <a:lnTo>
                    <a:pt x="340436" y="323849"/>
                  </a:lnTo>
                  <a:lnTo>
                    <a:pt x="340436" y="264159"/>
                  </a:lnTo>
                  <a:close/>
                </a:path>
                <a:path w="1145539" h="1004569">
                  <a:moveTo>
                    <a:pt x="707430" y="433069"/>
                  </a:moveTo>
                  <a:lnTo>
                    <a:pt x="649922" y="433069"/>
                  </a:lnTo>
                  <a:lnTo>
                    <a:pt x="663950" y="438149"/>
                  </a:lnTo>
                  <a:lnTo>
                    <a:pt x="678117" y="445769"/>
                  </a:lnTo>
                  <a:lnTo>
                    <a:pt x="720525" y="480059"/>
                  </a:lnTo>
                  <a:lnTo>
                    <a:pt x="747792" y="509269"/>
                  </a:lnTo>
                  <a:lnTo>
                    <a:pt x="773386" y="544829"/>
                  </a:lnTo>
                  <a:lnTo>
                    <a:pt x="796567" y="584199"/>
                  </a:lnTo>
                  <a:lnTo>
                    <a:pt x="816590" y="627379"/>
                  </a:lnTo>
                  <a:lnTo>
                    <a:pt x="832714" y="671829"/>
                  </a:lnTo>
                  <a:lnTo>
                    <a:pt x="844196" y="718819"/>
                  </a:lnTo>
                  <a:lnTo>
                    <a:pt x="850293" y="765810"/>
                  </a:lnTo>
                  <a:lnTo>
                    <a:pt x="851090" y="788669"/>
                  </a:lnTo>
                  <a:lnTo>
                    <a:pt x="838679" y="796290"/>
                  </a:lnTo>
                  <a:lnTo>
                    <a:pt x="826906" y="803910"/>
                  </a:lnTo>
                  <a:lnTo>
                    <a:pt x="815626" y="811529"/>
                  </a:lnTo>
                  <a:lnTo>
                    <a:pt x="804698" y="816610"/>
                  </a:lnTo>
                  <a:lnTo>
                    <a:pt x="793977" y="822960"/>
                  </a:lnTo>
                  <a:lnTo>
                    <a:pt x="761629" y="838200"/>
                  </a:lnTo>
                  <a:lnTo>
                    <a:pt x="750306" y="842010"/>
                  </a:lnTo>
                  <a:lnTo>
                    <a:pt x="738474" y="847089"/>
                  </a:lnTo>
                  <a:lnTo>
                    <a:pt x="1145108" y="847089"/>
                  </a:lnTo>
                  <a:lnTo>
                    <a:pt x="1145108" y="741679"/>
                  </a:lnTo>
                  <a:lnTo>
                    <a:pt x="882040" y="741679"/>
                  </a:lnTo>
                  <a:lnTo>
                    <a:pt x="876529" y="732790"/>
                  </a:lnTo>
                  <a:lnTo>
                    <a:pt x="859549" y="687069"/>
                  </a:lnTo>
                  <a:lnTo>
                    <a:pt x="848862" y="647699"/>
                  </a:lnTo>
                  <a:lnTo>
                    <a:pt x="845066" y="634999"/>
                  </a:lnTo>
                  <a:lnTo>
                    <a:pt x="831346" y="596899"/>
                  </a:lnTo>
                  <a:lnTo>
                    <a:pt x="811672" y="563879"/>
                  </a:lnTo>
                  <a:lnTo>
                    <a:pt x="804646" y="549910"/>
                  </a:lnTo>
                  <a:lnTo>
                    <a:pt x="782555" y="513079"/>
                  </a:lnTo>
                  <a:lnTo>
                    <a:pt x="751163" y="476249"/>
                  </a:lnTo>
                  <a:lnTo>
                    <a:pt x="743045" y="467359"/>
                  </a:lnTo>
                  <a:lnTo>
                    <a:pt x="726566" y="452119"/>
                  </a:lnTo>
                  <a:lnTo>
                    <a:pt x="718227" y="444499"/>
                  </a:lnTo>
                  <a:lnTo>
                    <a:pt x="707430" y="433069"/>
                  </a:lnTo>
                  <a:close/>
                </a:path>
                <a:path w="1145539" h="1004569">
                  <a:moveTo>
                    <a:pt x="1145108" y="364489"/>
                  </a:moveTo>
                  <a:lnTo>
                    <a:pt x="812401" y="364489"/>
                  </a:lnTo>
                  <a:lnTo>
                    <a:pt x="840193" y="367029"/>
                  </a:lnTo>
                  <a:lnTo>
                    <a:pt x="853974" y="369569"/>
                  </a:lnTo>
                  <a:lnTo>
                    <a:pt x="932108" y="383539"/>
                  </a:lnTo>
                  <a:lnTo>
                    <a:pt x="951813" y="434339"/>
                  </a:lnTo>
                  <a:lnTo>
                    <a:pt x="956809" y="476249"/>
                  </a:lnTo>
                  <a:lnTo>
                    <a:pt x="958742" y="527049"/>
                  </a:lnTo>
                  <a:lnTo>
                    <a:pt x="958641" y="533399"/>
                  </a:lnTo>
                  <a:lnTo>
                    <a:pt x="953604" y="581660"/>
                  </a:lnTo>
                  <a:lnTo>
                    <a:pt x="941193" y="627379"/>
                  </a:lnTo>
                  <a:lnTo>
                    <a:pt x="921157" y="674369"/>
                  </a:lnTo>
                  <a:lnTo>
                    <a:pt x="893183" y="723899"/>
                  </a:lnTo>
                  <a:lnTo>
                    <a:pt x="882040" y="741679"/>
                  </a:lnTo>
                  <a:lnTo>
                    <a:pt x="1145108" y="741679"/>
                  </a:lnTo>
                  <a:lnTo>
                    <a:pt x="1145108" y="364489"/>
                  </a:lnTo>
                  <a:close/>
                </a:path>
                <a:path w="1145539" h="1004569">
                  <a:moveTo>
                    <a:pt x="329275" y="356869"/>
                  </a:moveTo>
                  <a:lnTo>
                    <a:pt x="284360" y="356869"/>
                  </a:lnTo>
                  <a:lnTo>
                    <a:pt x="282698" y="374649"/>
                  </a:lnTo>
                  <a:lnTo>
                    <a:pt x="280563" y="389889"/>
                  </a:lnTo>
                  <a:lnTo>
                    <a:pt x="270593" y="426719"/>
                  </a:lnTo>
                  <a:lnTo>
                    <a:pt x="237707" y="473709"/>
                  </a:lnTo>
                  <a:lnTo>
                    <a:pt x="228032" y="482599"/>
                  </a:lnTo>
                  <a:lnTo>
                    <a:pt x="216636" y="494029"/>
                  </a:lnTo>
                  <a:lnTo>
                    <a:pt x="262414" y="494029"/>
                  </a:lnTo>
                  <a:lnTo>
                    <a:pt x="266761" y="490219"/>
                  </a:lnTo>
                  <a:lnTo>
                    <a:pt x="289898" y="454659"/>
                  </a:lnTo>
                  <a:lnTo>
                    <a:pt x="309312" y="397509"/>
                  </a:lnTo>
                  <a:lnTo>
                    <a:pt x="312364" y="387349"/>
                  </a:lnTo>
                  <a:lnTo>
                    <a:pt x="315662" y="378459"/>
                  </a:lnTo>
                  <a:lnTo>
                    <a:pt x="319430" y="370839"/>
                  </a:lnTo>
                  <a:lnTo>
                    <a:pt x="323893" y="363219"/>
                  </a:lnTo>
                  <a:lnTo>
                    <a:pt x="329275" y="356869"/>
                  </a:lnTo>
                  <a:close/>
                </a:path>
                <a:path w="1145539" h="1004569">
                  <a:moveTo>
                    <a:pt x="785082" y="337819"/>
                  </a:moveTo>
                  <a:lnTo>
                    <a:pt x="768843" y="337819"/>
                  </a:lnTo>
                  <a:lnTo>
                    <a:pt x="755042" y="339089"/>
                  </a:lnTo>
                  <a:lnTo>
                    <a:pt x="743387" y="340359"/>
                  </a:lnTo>
                  <a:lnTo>
                    <a:pt x="733589" y="342899"/>
                  </a:lnTo>
                  <a:lnTo>
                    <a:pt x="725358" y="345439"/>
                  </a:lnTo>
                  <a:lnTo>
                    <a:pt x="718404" y="349249"/>
                  </a:lnTo>
                  <a:lnTo>
                    <a:pt x="712436" y="351789"/>
                  </a:lnTo>
                  <a:lnTo>
                    <a:pt x="707165" y="355599"/>
                  </a:lnTo>
                  <a:lnTo>
                    <a:pt x="702300" y="358139"/>
                  </a:lnTo>
                  <a:lnTo>
                    <a:pt x="697550" y="361949"/>
                  </a:lnTo>
                  <a:lnTo>
                    <a:pt x="692627" y="364489"/>
                  </a:lnTo>
                  <a:lnTo>
                    <a:pt x="687240" y="367029"/>
                  </a:lnTo>
                  <a:lnTo>
                    <a:pt x="681098" y="369569"/>
                  </a:lnTo>
                  <a:lnTo>
                    <a:pt x="673912" y="370839"/>
                  </a:lnTo>
                  <a:lnTo>
                    <a:pt x="665391" y="370839"/>
                  </a:lnTo>
                  <a:lnTo>
                    <a:pt x="661758" y="372109"/>
                  </a:lnTo>
                  <a:lnTo>
                    <a:pt x="655745" y="373379"/>
                  </a:lnTo>
                  <a:lnTo>
                    <a:pt x="734919" y="373379"/>
                  </a:lnTo>
                  <a:lnTo>
                    <a:pt x="743734" y="370839"/>
                  </a:lnTo>
                  <a:lnTo>
                    <a:pt x="770829" y="365759"/>
                  </a:lnTo>
                  <a:lnTo>
                    <a:pt x="784609" y="364489"/>
                  </a:lnTo>
                  <a:lnTo>
                    <a:pt x="1145108" y="364489"/>
                  </a:lnTo>
                  <a:lnTo>
                    <a:pt x="1145108" y="355599"/>
                  </a:lnTo>
                  <a:lnTo>
                    <a:pt x="912990" y="355599"/>
                  </a:lnTo>
                  <a:lnTo>
                    <a:pt x="880213" y="349249"/>
                  </a:lnTo>
                  <a:lnTo>
                    <a:pt x="851324" y="344169"/>
                  </a:lnTo>
                  <a:lnTo>
                    <a:pt x="826032" y="341629"/>
                  </a:lnTo>
                  <a:lnTo>
                    <a:pt x="804049" y="339089"/>
                  </a:lnTo>
                  <a:lnTo>
                    <a:pt x="785082" y="337819"/>
                  </a:lnTo>
                  <a:close/>
                </a:path>
                <a:path w="1145539" h="1004569">
                  <a:moveTo>
                    <a:pt x="1145108" y="142239"/>
                  </a:moveTo>
                  <a:lnTo>
                    <a:pt x="637787" y="142239"/>
                  </a:lnTo>
                  <a:lnTo>
                    <a:pt x="667147" y="144779"/>
                  </a:lnTo>
                  <a:lnTo>
                    <a:pt x="696344" y="152400"/>
                  </a:lnTo>
                  <a:lnTo>
                    <a:pt x="753043" y="176529"/>
                  </a:lnTo>
                  <a:lnTo>
                    <a:pt x="805471" y="212089"/>
                  </a:lnTo>
                  <a:lnTo>
                    <a:pt x="851214" y="255269"/>
                  </a:lnTo>
                  <a:lnTo>
                    <a:pt x="887859" y="304799"/>
                  </a:lnTo>
                  <a:lnTo>
                    <a:pt x="912990" y="355599"/>
                  </a:lnTo>
                  <a:lnTo>
                    <a:pt x="1145108" y="355599"/>
                  </a:lnTo>
                  <a:lnTo>
                    <a:pt x="1145108" y="142239"/>
                  </a:lnTo>
                  <a:close/>
                </a:path>
                <a:path w="1145539" h="1004569">
                  <a:moveTo>
                    <a:pt x="1145108" y="138429"/>
                  </a:moveTo>
                  <a:lnTo>
                    <a:pt x="526410" y="138429"/>
                  </a:lnTo>
                  <a:lnTo>
                    <a:pt x="506941" y="158750"/>
                  </a:lnTo>
                  <a:lnTo>
                    <a:pt x="490215" y="177800"/>
                  </a:lnTo>
                  <a:lnTo>
                    <a:pt x="475954" y="194309"/>
                  </a:lnTo>
                  <a:lnTo>
                    <a:pt x="463878" y="209549"/>
                  </a:lnTo>
                  <a:lnTo>
                    <a:pt x="453709" y="224789"/>
                  </a:lnTo>
                  <a:lnTo>
                    <a:pt x="445168" y="237489"/>
                  </a:lnTo>
                  <a:lnTo>
                    <a:pt x="437976" y="248919"/>
                  </a:lnTo>
                  <a:lnTo>
                    <a:pt x="431855" y="260349"/>
                  </a:lnTo>
                  <a:lnTo>
                    <a:pt x="426525" y="269239"/>
                  </a:lnTo>
                  <a:lnTo>
                    <a:pt x="401998" y="303529"/>
                  </a:lnTo>
                  <a:lnTo>
                    <a:pt x="355453" y="321309"/>
                  </a:lnTo>
                  <a:lnTo>
                    <a:pt x="340436" y="323849"/>
                  </a:lnTo>
                  <a:lnTo>
                    <a:pt x="471039" y="323849"/>
                  </a:lnTo>
                  <a:lnTo>
                    <a:pt x="464791" y="321309"/>
                  </a:lnTo>
                  <a:lnTo>
                    <a:pt x="453750" y="317499"/>
                  </a:lnTo>
                  <a:lnTo>
                    <a:pt x="444418" y="313689"/>
                  </a:lnTo>
                  <a:lnTo>
                    <a:pt x="437052" y="311149"/>
                  </a:lnTo>
                  <a:lnTo>
                    <a:pt x="433273" y="308609"/>
                  </a:lnTo>
                  <a:lnTo>
                    <a:pt x="453069" y="266699"/>
                  </a:lnTo>
                  <a:lnTo>
                    <a:pt x="475117" y="229869"/>
                  </a:lnTo>
                  <a:lnTo>
                    <a:pt x="524760" y="179069"/>
                  </a:lnTo>
                  <a:lnTo>
                    <a:pt x="579788" y="149859"/>
                  </a:lnTo>
                  <a:lnTo>
                    <a:pt x="637787" y="142239"/>
                  </a:lnTo>
                  <a:lnTo>
                    <a:pt x="1145108" y="142239"/>
                  </a:lnTo>
                  <a:lnTo>
                    <a:pt x="1145108" y="138429"/>
                  </a:lnTo>
                  <a:close/>
                </a:path>
              </a:pathLst>
            </a:custGeom>
            <a:solidFill>
              <a:srgbClr val="5A7A8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12"/>
            <p:cNvSpPr txBox="1"/>
            <p:nvPr/>
          </p:nvSpPr>
          <p:spPr>
            <a:xfrm>
              <a:off x="3577053" y="1566377"/>
              <a:ext cx="826659" cy="7899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</a:pP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Физическая культура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и спорт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R="24765" algn="ctr">
                <a:lnSpc>
                  <a:spcPct val="100000"/>
                </a:lnSpc>
                <a:spcBef>
                  <a:spcPts val="415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3 430,0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00192" y="908720"/>
            <a:ext cx="2448272" cy="1004569"/>
            <a:chOff x="2399999" y="2593851"/>
            <a:chExt cx="2448272" cy="1004569"/>
          </a:xfrm>
        </p:grpSpPr>
        <p:sp>
          <p:nvSpPr>
            <p:cNvPr id="76" name="object 13"/>
            <p:cNvSpPr/>
            <p:nvPr/>
          </p:nvSpPr>
          <p:spPr>
            <a:xfrm>
              <a:off x="2399999" y="2593851"/>
              <a:ext cx="1145540" cy="1004569"/>
            </a:xfrm>
            <a:custGeom>
              <a:avLst/>
              <a:gdLst/>
              <a:ahLst/>
              <a:cxnLst/>
              <a:rect l="l" t="t" r="r" b="b"/>
              <a:pathLst>
                <a:path w="1145539" h="1004570">
                  <a:moveTo>
                    <a:pt x="1145095" y="0"/>
                  </a:moveTo>
                  <a:lnTo>
                    <a:pt x="0" y="0"/>
                  </a:lnTo>
                  <a:lnTo>
                    <a:pt x="0" y="1004570"/>
                  </a:lnTo>
                  <a:lnTo>
                    <a:pt x="1145095" y="1004570"/>
                  </a:lnTo>
                  <a:lnTo>
                    <a:pt x="1145095" y="943610"/>
                  </a:lnTo>
                  <a:lnTo>
                    <a:pt x="742759" y="943610"/>
                  </a:lnTo>
                  <a:lnTo>
                    <a:pt x="741017" y="939800"/>
                  </a:lnTo>
                  <a:lnTo>
                    <a:pt x="620409" y="939800"/>
                  </a:lnTo>
                  <a:lnTo>
                    <a:pt x="618257" y="935990"/>
                  </a:lnTo>
                  <a:lnTo>
                    <a:pt x="499056" y="935990"/>
                  </a:lnTo>
                  <a:lnTo>
                    <a:pt x="479704" y="896620"/>
                  </a:lnTo>
                  <a:lnTo>
                    <a:pt x="480778" y="887730"/>
                  </a:lnTo>
                  <a:lnTo>
                    <a:pt x="483484" y="873760"/>
                  </a:lnTo>
                  <a:lnTo>
                    <a:pt x="487047" y="859790"/>
                  </a:lnTo>
                  <a:lnTo>
                    <a:pt x="490693" y="844550"/>
                  </a:lnTo>
                  <a:lnTo>
                    <a:pt x="493646" y="831850"/>
                  </a:lnTo>
                  <a:lnTo>
                    <a:pt x="495132" y="821690"/>
                  </a:lnTo>
                  <a:lnTo>
                    <a:pt x="498940" y="805180"/>
                  </a:lnTo>
                  <a:lnTo>
                    <a:pt x="506551" y="767080"/>
                  </a:lnTo>
                  <a:lnTo>
                    <a:pt x="510199" y="726440"/>
                  </a:lnTo>
                  <a:lnTo>
                    <a:pt x="510602" y="695960"/>
                  </a:lnTo>
                  <a:lnTo>
                    <a:pt x="185699" y="695960"/>
                  </a:lnTo>
                  <a:lnTo>
                    <a:pt x="185699" y="386080"/>
                  </a:lnTo>
                  <a:lnTo>
                    <a:pt x="210795" y="383540"/>
                  </a:lnTo>
                  <a:lnTo>
                    <a:pt x="230298" y="382270"/>
                  </a:lnTo>
                  <a:lnTo>
                    <a:pt x="365873" y="382270"/>
                  </a:lnTo>
                  <a:lnTo>
                    <a:pt x="349700" y="368300"/>
                  </a:lnTo>
                  <a:lnTo>
                    <a:pt x="321541" y="328930"/>
                  </a:lnTo>
                  <a:lnTo>
                    <a:pt x="304199" y="284480"/>
                  </a:lnTo>
                  <a:lnTo>
                    <a:pt x="299252" y="236220"/>
                  </a:lnTo>
                  <a:lnTo>
                    <a:pt x="301920" y="213360"/>
                  </a:lnTo>
                  <a:lnTo>
                    <a:pt x="318525" y="168910"/>
                  </a:lnTo>
                  <a:lnTo>
                    <a:pt x="351471" y="133350"/>
                  </a:lnTo>
                  <a:lnTo>
                    <a:pt x="402336" y="107950"/>
                  </a:lnTo>
                  <a:lnTo>
                    <a:pt x="459266" y="95250"/>
                  </a:lnTo>
                  <a:lnTo>
                    <a:pt x="763535" y="95250"/>
                  </a:lnTo>
                  <a:lnTo>
                    <a:pt x="784237" y="91440"/>
                  </a:lnTo>
                  <a:lnTo>
                    <a:pt x="1145095" y="91440"/>
                  </a:lnTo>
                  <a:lnTo>
                    <a:pt x="1145095" y="0"/>
                  </a:lnTo>
                  <a:close/>
                </a:path>
                <a:path w="1145539" h="1004570">
                  <a:moveTo>
                    <a:pt x="1145095" y="416560"/>
                  </a:moveTo>
                  <a:lnTo>
                    <a:pt x="851090" y="416560"/>
                  </a:lnTo>
                  <a:lnTo>
                    <a:pt x="851200" y="426720"/>
                  </a:lnTo>
                  <a:lnTo>
                    <a:pt x="853265" y="476250"/>
                  </a:lnTo>
                  <a:lnTo>
                    <a:pt x="855545" y="518160"/>
                  </a:lnTo>
                  <a:lnTo>
                    <a:pt x="856258" y="533400"/>
                  </a:lnTo>
                  <a:lnTo>
                    <a:pt x="856891" y="548640"/>
                  </a:lnTo>
                  <a:lnTo>
                    <a:pt x="857407" y="563880"/>
                  </a:lnTo>
                  <a:lnTo>
                    <a:pt x="857772" y="579120"/>
                  </a:lnTo>
                  <a:lnTo>
                    <a:pt x="857831" y="612140"/>
                  </a:lnTo>
                  <a:lnTo>
                    <a:pt x="857616" y="622300"/>
                  </a:lnTo>
                  <a:lnTo>
                    <a:pt x="853184" y="670560"/>
                  </a:lnTo>
                  <a:lnTo>
                    <a:pt x="851090" y="680720"/>
                  </a:lnTo>
                  <a:lnTo>
                    <a:pt x="727290" y="680720"/>
                  </a:lnTo>
                  <a:lnTo>
                    <a:pt x="727404" y="711200"/>
                  </a:lnTo>
                  <a:lnTo>
                    <a:pt x="729778" y="754380"/>
                  </a:lnTo>
                  <a:lnTo>
                    <a:pt x="738807" y="802640"/>
                  </a:lnTo>
                  <a:lnTo>
                    <a:pt x="742619" y="819150"/>
                  </a:lnTo>
                  <a:lnTo>
                    <a:pt x="752599" y="863600"/>
                  </a:lnTo>
                  <a:lnTo>
                    <a:pt x="758232" y="881380"/>
                  </a:lnTo>
                  <a:lnTo>
                    <a:pt x="742759" y="943610"/>
                  </a:lnTo>
                  <a:lnTo>
                    <a:pt x="1145095" y="943610"/>
                  </a:lnTo>
                  <a:lnTo>
                    <a:pt x="1145095" y="416560"/>
                  </a:lnTo>
                  <a:close/>
                </a:path>
                <a:path w="1145539" h="1004570">
                  <a:moveTo>
                    <a:pt x="621646" y="730409"/>
                  </a:moveTo>
                  <a:lnTo>
                    <a:pt x="639135" y="773430"/>
                  </a:lnTo>
                  <a:lnTo>
                    <a:pt x="643462" y="815340"/>
                  </a:lnTo>
                  <a:lnTo>
                    <a:pt x="643312" y="829310"/>
                  </a:lnTo>
                  <a:lnTo>
                    <a:pt x="639309" y="869950"/>
                  </a:lnTo>
                  <a:lnTo>
                    <a:pt x="628928" y="916940"/>
                  </a:lnTo>
                  <a:lnTo>
                    <a:pt x="620409" y="939800"/>
                  </a:lnTo>
                  <a:lnTo>
                    <a:pt x="741017" y="939800"/>
                  </a:lnTo>
                  <a:lnTo>
                    <a:pt x="722185" y="897890"/>
                  </a:lnTo>
                  <a:lnTo>
                    <a:pt x="708034" y="859790"/>
                  </a:lnTo>
                  <a:lnTo>
                    <a:pt x="703737" y="845820"/>
                  </a:lnTo>
                  <a:lnTo>
                    <a:pt x="699707" y="833120"/>
                  </a:lnTo>
                  <a:lnTo>
                    <a:pt x="695976" y="820420"/>
                  </a:lnTo>
                  <a:lnTo>
                    <a:pt x="692577" y="807720"/>
                  </a:lnTo>
                  <a:lnTo>
                    <a:pt x="689544" y="793750"/>
                  </a:lnTo>
                  <a:lnTo>
                    <a:pt x="686911" y="782320"/>
                  </a:lnTo>
                  <a:lnTo>
                    <a:pt x="684709" y="769620"/>
                  </a:lnTo>
                  <a:lnTo>
                    <a:pt x="682973" y="756920"/>
                  </a:lnTo>
                  <a:lnTo>
                    <a:pt x="681736" y="745490"/>
                  </a:lnTo>
                  <a:lnTo>
                    <a:pt x="681031" y="734060"/>
                  </a:lnTo>
                  <a:lnTo>
                    <a:pt x="621646" y="730409"/>
                  </a:lnTo>
                  <a:close/>
                </a:path>
                <a:path w="1145539" h="1004570">
                  <a:moveTo>
                    <a:pt x="557072" y="726440"/>
                  </a:moveTo>
                  <a:lnTo>
                    <a:pt x="552707" y="772160"/>
                  </a:lnTo>
                  <a:lnTo>
                    <a:pt x="544518" y="810260"/>
                  </a:lnTo>
                  <a:lnTo>
                    <a:pt x="533116" y="849630"/>
                  </a:lnTo>
                  <a:lnTo>
                    <a:pt x="519397" y="887730"/>
                  </a:lnTo>
                  <a:lnTo>
                    <a:pt x="504261" y="924560"/>
                  </a:lnTo>
                  <a:lnTo>
                    <a:pt x="499056" y="935990"/>
                  </a:lnTo>
                  <a:lnTo>
                    <a:pt x="618257" y="935990"/>
                  </a:lnTo>
                  <a:lnTo>
                    <a:pt x="605338" y="899160"/>
                  </a:lnTo>
                  <a:lnTo>
                    <a:pt x="596208" y="848360"/>
                  </a:lnTo>
                  <a:lnTo>
                    <a:pt x="594607" y="821690"/>
                  </a:lnTo>
                  <a:lnTo>
                    <a:pt x="594717" y="810260"/>
                  </a:lnTo>
                  <a:lnTo>
                    <a:pt x="600634" y="765810"/>
                  </a:lnTo>
                  <a:lnTo>
                    <a:pt x="616165" y="730250"/>
                  </a:lnTo>
                  <a:lnTo>
                    <a:pt x="616290" y="730080"/>
                  </a:lnTo>
                  <a:lnTo>
                    <a:pt x="557072" y="726440"/>
                  </a:lnTo>
                  <a:close/>
                </a:path>
                <a:path w="1145539" h="1004570">
                  <a:moveTo>
                    <a:pt x="618972" y="726440"/>
                  </a:moveTo>
                  <a:lnTo>
                    <a:pt x="616290" y="730080"/>
                  </a:lnTo>
                  <a:lnTo>
                    <a:pt x="621646" y="730409"/>
                  </a:lnTo>
                  <a:lnTo>
                    <a:pt x="618972" y="726440"/>
                  </a:lnTo>
                  <a:close/>
                </a:path>
                <a:path w="1145539" h="1004570">
                  <a:moveTo>
                    <a:pt x="365873" y="382270"/>
                  </a:moveTo>
                  <a:lnTo>
                    <a:pt x="244869" y="382270"/>
                  </a:lnTo>
                  <a:lnTo>
                    <a:pt x="255171" y="383540"/>
                  </a:lnTo>
                  <a:lnTo>
                    <a:pt x="261863" y="386080"/>
                  </a:lnTo>
                  <a:lnTo>
                    <a:pt x="265609" y="388620"/>
                  </a:lnTo>
                  <a:lnTo>
                    <a:pt x="267067" y="392430"/>
                  </a:lnTo>
                  <a:lnTo>
                    <a:pt x="266901" y="394970"/>
                  </a:lnTo>
                  <a:lnTo>
                    <a:pt x="265771" y="397510"/>
                  </a:lnTo>
                  <a:lnTo>
                    <a:pt x="264339" y="400050"/>
                  </a:lnTo>
                  <a:lnTo>
                    <a:pt x="263265" y="401320"/>
                  </a:lnTo>
                  <a:lnTo>
                    <a:pt x="279670" y="420370"/>
                  </a:lnTo>
                  <a:lnTo>
                    <a:pt x="292085" y="435610"/>
                  </a:lnTo>
                  <a:lnTo>
                    <a:pt x="295469" y="439498"/>
                  </a:lnTo>
                  <a:lnTo>
                    <a:pt x="297462" y="440690"/>
                  </a:lnTo>
                  <a:lnTo>
                    <a:pt x="309486" y="448310"/>
                  </a:lnTo>
                  <a:lnTo>
                    <a:pt x="318713" y="455930"/>
                  </a:lnTo>
                  <a:lnTo>
                    <a:pt x="328463" y="463550"/>
                  </a:lnTo>
                  <a:lnTo>
                    <a:pt x="348239" y="476250"/>
                  </a:lnTo>
                  <a:lnTo>
                    <a:pt x="357621" y="482600"/>
                  </a:lnTo>
                  <a:lnTo>
                    <a:pt x="384248" y="528320"/>
                  </a:lnTo>
                  <a:lnTo>
                    <a:pt x="386567" y="546100"/>
                  </a:lnTo>
                  <a:lnTo>
                    <a:pt x="381141" y="561340"/>
                  </a:lnTo>
                  <a:lnTo>
                    <a:pt x="356463" y="593090"/>
                  </a:lnTo>
                  <a:lnTo>
                    <a:pt x="314328" y="618490"/>
                  </a:lnTo>
                  <a:lnTo>
                    <a:pt x="303999" y="624840"/>
                  </a:lnTo>
                  <a:lnTo>
                    <a:pt x="273288" y="659130"/>
                  </a:lnTo>
                  <a:lnTo>
                    <a:pt x="265163" y="671830"/>
                  </a:lnTo>
                  <a:lnTo>
                    <a:pt x="261624" y="676910"/>
                  </a:lnTo>
                  <a:lnTo>
                    <a:pt x="221632" y="694690"/>
                  </a:lnTo>
                  <a:lnTo>
                    <a:pt x="207974" y="695960"/>
                  </a:lnTo>
                  <a:lnTo>
                    <a:pt x="510602" y="695960"/>
                  </a:lnTo>
                  <a:lnTo>
                    <a:pt x="510654" y="683260"/>
                  </a:lnTo>
                  <a:lnTo>
                    <a:pt x="480737" y="680720"/>
                  </a:lnTo>
                  <a:lnTo>
                    <a:pt x="434026" y="680720"/>
                  </a:lnTo>
                  <a:lnTo>
                    <a:pt x="419049" y="676910"/>
                  </a:lnTo>
                  <a:lnTo>
                    <a:pt x="408015" y="674370"/>
                  </a:lnTo>
                  <a:lnTo>
                    <a:pt x="400377" y="671830"/>
                  </a:lnTo>
                  <a:lnTo>
                    <a:pt x="395592" y="669290"/>
                  </a:lnTo>
                  <a:lnTo>
                    <a:pt x="393112" y="668020"/>
                  </a:lnTo>
                  <a:lnTo>
                    <a:pt x="392393" y="666750"/>
                  </a:lnTo>
                  <a:lnTo>
                    <a:pt x="392889" y="664210"/>
                  </a:lnTo>
                  <a:lnTo>
                    <a:pt x="394053" y="662940"/>
                  </a:lnTo>
                  <a:lnTo>
                    <a:pt x="395341" y="660400"/>
                  </a:lnTo>
                  <a:lnTo>
                    <a:pt x="396207" y="659130"/>
                  </a:lnTo>
                  <a:lnTo>
                    <a:pt x="396105" y="656590"/>
                  </a:lnTo>
                  <a:lnTo>
                    <a:pt x="394490" y="654050"/>
                  </a:lnTo>
                  <a:lnTo>
                    <a:pt x="390815" y="651510"/>
                  </a:lnTo>
                  <a:lnTo>
                    <a:pt x="386854" y="648970"/>
                  </a:lnTo>
                  <a:lnTo>
                    <a:pt x="386854" y="416560"/>
                  </a:lnTo>
                  <a:lnTo>
                    <a:pt x="1145095" y="416560"/>
                  </a:lnTo>
                  <a:lnTo>
                    <a:pt x="1145095" y="414020"/>
                  </a:lnTo>
                  <a:lnTo>
                    <a:pt x="457064" y="414020"/>
                  </a:lnTo>
                  <a:lnTo>
                    <a:pt x="432156" y="412750"/>
                  </a:lnTo>
                  <a:lnTo>
                    <a:pt x="408768" y="406400"/>
                  </a:lnTo>
                  <a:lnTo>
                    <a:pt x="387098" y="397510"/>
                  </a:lnTo>
                  <a:lnTo>
                    <a:pt x="367343" y="383540"/>
                  </a:lnTo>
                  <a:lnTo>
                    <a:pt x="365873" y="382270"/>
                  </a:lnTo>
                  <a:close/>
                </a:path>
                <a:path w="1145539" h="1004570">
                  <a:moveTo>
                    <a:pt x="283581" y="433070"/>
                  </a:moveTo>
                  <a:lnTo>
                    <a:pt x="280889" y="433070"/>
                  </a:lnTo>
                  <a:lnTo>
                    <a:pt x="280473" y="434340"/>
                  </a:lnTo>
                  <a:lnTo>
                    <a:pt x="297903" y="453390"/>
                  </a:lnTo>
                  <a:lnTo>
                    <a:pt x="302368" y="457200"/>
                  </a:lnTo>
                  <a:lnTo>
                    <a:pt x="306185" y="459740"/>
                  </a:lnTo>
                  <a:lnTo>
                    <a:pt x="308936" y="462280"/>
                  </a:lnTo>
                  <a:lnTo>
                    <a:pt x="310203" y="461010"/>
                  </a:lnTo>
                  <a:lnTo>
                    <a:pt x="288966" y="435610"/>
                  </a:lnTo>
                  <a:lnTo>
                    <a:pt x="283581" y="433070"/>
                  </a:lnTo>
                  <a:close/>
                </a:path>
                <a:path w="1145539" h="1004570">
                  <a:moveTo>
                    <a:pt x="763535" y="95250"/>
                  </a:moveTo>
                  <a:lnTo>
                    <a:pt x="459266" y="95250"/>
                  </a:lnTo>
                  <a:lnTo>
                    <a:pt x="484974" y="96520"/>
                  </a:lnTo>
                  <a:lnTo>
                    <a:pt x="508675" y="101600"/>
                  </a:lnTo>
                  <a:lnTo>
                    <a:pt x="549542" y="121920"/>
                  </a:lnTo>
                  <a:lnTo>
                    <a:pt x="580846" y="154940"/>
                  </a:lnTo>
                  <a:lnTo>
                    <a:pt x="601565" y="196850"/>
                  </a:lnTo>
                  <a:lnTo>
                    <a:pt x="610679" y="242570"/>
                  </a:lnTo>
                  <a:lnTo>
                    <a:pt x="610564" y="266700"/>
                  </a:lnTo>
                  <a:lnTo>
                    <a:pt x="600355" y="312420"/>
                  </a:lnTo>
                  <a:lnTo>
                    <a:pt x="575987" y="354330"/>
                  </a:lnTo>
                  <a:lnTo>
                    <a:pt x="536439" y="388620"/>
                  </a:lnTo>
                  <a:lnTo>
                    <a:pt x="483296" y="410210"/>
                  </a:lnTo>
                  <a:lnTo>
                    <a:pt x="457064" y="414020"/>
                  </a:lnTo>
                  <a:lnTo>
                    <a:pt x="1145095" y="414020"/>
                  </a:lnTo>
                  <a:lnTo>
                    <a:pt x="1145095" y="403860"/>
                  </a:lnTo>
                  <a:lnTo>
                    <a:pt x="766622" y="403860"/>
                  </a:lnTo>
                  <a:lnTo>
                    <a:pt x="741654" y="400050"/>
                  </a:lnTo>
                  <a:lnTo>
                    <a:pt x="697613" y="382270"/>
                  </a:lnTo>
                  <a:lnTo>
                    <a:pt x="662672" y="350520"/>
                  </a:lnTo>
                  <a:lnTo>
                    <a:pt x="638314" y="311150"/>
                  </a:lnTo>
                  <a:lnTo>
                    <a:pt x="626027" y="265430"/>
                  </a:lnTo>
                  <a:lnTo>
                    <a:pt x="624874" y="242570"/>
                  </a:lnTo>
                  <a:lnTo>
                    <a:pt x="627295" y="219710"/>
                  </a:lnTo>
                  <a:lnTo>
                    <a:pt x="643605" y="175260"/>
                  </a:lnTo>
                  <a:lnTo>
                    <a:pt x="676441" y="137160"/>
                  </a:lnTo>
                  <a:lnTo>
                    <a:pt x="727290" y="107950"/>
                  </a:lnTo>
                  <a:lnTo>
                    <a:pt x="756634" y="96520"/>
                  </a:lnTo>
                  <a:lnTo>
                    <a:pt x="763535" y="95250"/>
                  </a:lnTo>
                  <a:close/>
                </a:path>
                <a:path w="1145539" h="1004570">
                  <a:moveTo>
                    <a:pt x="1145095" y="91440"/>
                  </a:moveTo>
                  <a:lnTo>
                    <a:pt x="809982" y="91440"/>
                  </a:lnTo>
                  <a:lnTo>
                    <a:pt x="833755" y="95250"/>
                  </a:lnTo>
                  <a:lnTo>
                    <a:pt x="855439" y="102870"/>
                  </a:lnTo>
                  <a:lnTo>
                    <a:pt x="892075" y="130810"/>
                  </a:lnTo>
                  <a:lnTo>
                    <a:pt x="918962" y="167640"/>
                  </a:lnTo>
                  <a:lnTo>
                    <a:pt x="935172" y="212090"/>
                  </a:lnTo>
                  <a:lnTo>
                    <a:pt x="939776" y="257810"/>
                  </a:lnTo>
                  <a:lnTo>
                    <a:pt x="937436" y="280670"/>
                  </a:lnTo>
                  <a:lnTo>
                    <a:pt x="922891" y="325120"/>
                  </a:lnTo>
                  <a:lnTo>
                    <a:pt x="894418" y="360680"/>
                  </a:lnTo>
                  <a:lnTo>
                    <a:pt x="851090" y="386080"/>
                  </a:lnTo>
                  <a:lnTo>
                    <a:pt x="793308" y="402590"/>
                  </a:lnTo>
                  <a:lnTo>
                    <a:pt x="766622" y="403860"/>
                  </a:lnTo>
                  <a:lnTo>
                    <a:pt x="1145095" y="403860"/>
                  </a:lnTo>
                  <a:lnTo>
                    <a:pt x="1145095" y="91440"/>
                  </a:lnTo>
                  <a:close/>
                </a:path>
              </a:pathLst>
            </a:custGeom>
            <a:solidFill>
              <a:srgbClr val="7E3C41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252771" y="2787248"/>
              <a:ext cx="1595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5080" indent="212090" algn="ctr">
                <a:lnSpc>
                  <a:spcPct val="100000"/>
                </a:lnSpc>
              </a:pPr>
              <a:r>
                <a:rPr lang="ru-RU" sz="1200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Культура,</a:t>
              </a:r>
            </a:p>
            <a:p>
              <a:pPr marL="12700" marR="5080" indent="212090" algn="ctr">
                <a:lnSpc>
                  <a:spcPct val="100000"/>
                </a:lnSpc>
              </a:pPr>
              <a:r>
                <a:rPr lang="ru-RU" sz="1200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кинематография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12700" marR="5080" indent="212090" algn="ctr">
                <a:lnSpc>
                  <a:spcPct val="100000"/>
                </a:lnSpc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76 292,2</a:t>
              </a:r>
              <a:endParaRPr lang="ru-RU" sz="1200" b="1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084168" y="4005064"/>
            <a:ext cx="2808312" cy="1007110"/>
            <a:chOff x="6911026" y="2621269"/>
            <a:chExt cx="2520280" cy="1007110"/>
          </a:xfrm>
        </p:grpSpPr>
        <p:sp>
          <p:nvSpPr>
            <p:cNvPr id="79" name="object 63"/>
            <p:cNvSpPr/>
            <p:nvPr/>
          </p:nvSpPr>
          <p:spPr>
            <a:xfrm>
              <a:off x="6911026" y="2621269"/>
              <a:ext cx="1146175" cy="1007110"/>
            </a:xfrm>
            <a:custGeom>
              <a:avLst/>
              <a:gdLst/>
              <a:ahLst/>
              <a:cxnLst/>
              <a:rect l="l" t="t" r="r" b="b"/>
              <a:pathLst>
                <a:path w="1146175" h="1007110">
                  <a:moveTo>
                    <a:pt x="1146048" y="0"/>
                  </a:moveTo>
                  <a:lnTo>
                    <a:pt x="0" y="0"/>
                  </a:lnTo>
                  <a:lnTo>
                    <a:pt x="0" y="1006652"/>
                  </a:lnTo>
                  <a:lnTo>
                    <a:pt x="1146048" y="1006652"/>
                  </a:lnTo>
                  <a:lnTo>
                    <a:pt x="1146048" y="860920"/>
                  </a:lnTo>
                  <a:lnTo>
                    <a:pt x="573647" y="860920"/>
                  </a:lnTo>
                  <a:lnTo>
                    <a:pt x="534498" y="856616"/>
                  </a:lnTo>
                  <a:lnTo>
                    <a:pt x="496092" y="843763"/>
                  </a:lnTo>
                  <a:lnTo>
                    <a:pt x="458812" y="822745"/>
                  </a:lnTo>
                  <a:lnTo>
                    <a:pt x="423043" y="793945"/>
                  </a:lnTo>
                  <a:lnTo>
                    <a:pt x="389167" y="757746"/>
                  </a:lnTo>
                  <a:lnTo>
                    <a:pt x="357567" y="714531"/>
                  </a:lnTo>
                  <a:lnTo>
                    <a:pt x="328627" y="664684"/>
                  </a:lnTo>
                  <a:lnTo>
                    <a:pt x="302730" y="608588"/>
                  </a:lnTo>
                  <a:lnTo>
                    <a:pt x="280259" y="546626"/>
                  </a:lnTo>
                  <a:lnTo>
                    <a:pt x="261599" y="479182"/>
                  </a:lnTo>
                  <a:lnTo>
                    <a:pt x="247131" y="406639"/>
                  </a:lnTo>
                  <a:lnTo>
                    <a:pt x="237240" y="329380"/>
                  </a:lnTo>
                  <a:lnTo>
                    <a:pt x="232308" y="247789"/>
                  </a:lnTo>
                  <a:lnTo>
                    <a:pt x="236707" y="242984"/>
                  </a:lnTo>
                  <a:lnTo>
                    <a:pt x="239636" y="238980"/>
                  </a:lnTo>
                  <a:lnTo>
                    <a:pt x="241395" y="235694"/>
                  </a:lnTo>
                  <a:lnTo>
                    <a:pt x="242281" y="233043"/>
                  </a:lnTo>
                  <a:lnTo>
                    <a:pt x="242594" y="230944"/>
                  </a:lnTo>
                  <a:lnTo>
                    <a:pt x="242696" y="228072"/>
                  </a:lnTo>
                  <a:lnTo>
                    <a:pt x="243082" y="227132"/>
                  </a:lnTo>
                  <a:lnTo>
                    <a:pt x="293658" y="220573"/>
                  </a:lnTo>
                  <a:lnTo>
                    <a:pt x="310398" y="218629"/>
                  </a:lnTo>
                  <a:lnTo>
                    <a:pt x="348538" y="213446"/>
                  </a:lnTo>
                  <a:lnTo>
                    <a:pt x="394718" y="205240"/>
                  </a:lnTo>
                  <a:lnTo>
                    <a:pt x="442515" y="191976"/>
                  </a:lnTo>
                  <a:lnTo>
                    <a:pt x="484077" y="173932"/>
                  </a:lnTo>
                  <a:lnTo>
                    <a:pt x="573024" y="123888"/>
                  </a:lnTo>
                  <a:lnTo>
                    <a:pt x="1146048" y="123888"/>
                  </a:lnTo>
                  <a:lnTo>
                    <a:pt x="1146048" y="0"/>
                  </a:lnTo>
                  <a:close/>
                </a:path>
                <a:path w="1146175" h="1007110">
                  <a:moveTo>
                    <a:pt x="1146048" y="216814"/>
                  </a:moveTo>
                  <a:lnTo>
                    <a:pt x="913739" y="216814"/>
                  </a:lnTo>
                  <a:lnTo>
                    <a:pt x="913646" y="233043"/>
                  </a:lnTo>
                  <a:lnTo>
                    <a:pt x="913525" y="242984"/>
                  </a:lnTo>
                  <a:lnTo>
                    <a:pt x="911633" y="300320"/>
                  </a:lnTo>
                  <a:lnTo>
                    <a:pt x="908722" y="341840"/>
                  </a:lnTo>
                  <a:lnTo>
                    <a:pt x="904325" y="383082"/>
                  </a:lnTo>
                  <a:lnTo>
                    <a:pt x="898255" y="423952"/>
                  </a:lnTo>
                  <a:lnTo>
                    <a:pt x="890326" y="464358"/>
                  </a:lnTo>
                  <a:lnTo>
                    <a:pt x="880353" y="504207"/>
                  </a:lnTo>
                  <a:lnTo>
                    <a:pt x="868149" y="543405"/>
                  </a:lnTo>
                  <a:lnTo>
                    <a:pt x="853529" y="581861"/>
                  </a:lnTo>
                  <a:lnTo>
                    <a:pt x="836307" y="619480"/>
                  </a:lnTo>
                  <a:lnTo>
                    <a:pt x="802687" y="685751"/>
                  </a:lnTo>
                  <a:lnTo>
                    <a:pt x="767128" y="740790"/>
                  </a:lnTo>
                  <a:lnTo>
                    <a:pt x="730011" y="784980"/>
                  </a:lnTo>
                  <a:lnTo>
                    <a:pt x="691722" y="818705"/>
                  </a:lnTo>
                  <a:lnTo>
                    <a:pt x="652643" y="842347"/>
                  </a:lnTo>
                  <a:lnTo>
                    <a:pt x="613157" y="856291"/>
                  </a:lnTo>
                  <a:lnTo>
                    <a:pt x="573647" y="860920"/>
                  </a:lnTo>
                  <a:lnTo>
                    <a:pt x="1146048" y="860920"/>
                  </a:lnTo>
                  <a:lnTo>
                    <a:pt x="1146048" y="216814"/>
                  </a:lnTo>
                  <a:close/>
                </a:path>
                <a:path w="1146175" h="1007110">
                  <a:moveTo>
                    <a:pt x="1146048" y="123888"/>
                  </a:moveTo>
                  <a:lnTo>
                    <a:pt x="573024" y="123888"/>
                  </a:lnTo>
                  <a:lnTo>
                    <a:pt x="590943" y="131073"/>
                  </a:lnTo>
                  <a:lnTo>
                    <a:pt x="607654" y="138618"/>
                  </a:lnTo>
                  <a:lnTo>
                    <a:pt x="623343" y="146419"/>
                  </a:lnTo>
                  <a:lnTo>
                    <a:pt x="638195" y="154370"/>
                  </a:lnTo>
                  <a:lnTo>
                    <a:pt x="652443" y="162394"/>
                  </a:lnTo>
                  <a:lnTo>
                    <a:pt x="679593" y="178084"/>
                  </a:lnTo>
                  <a:lnTo>
                    <a:pt x="692959" y="185594"/>
                  </a:lnTo>
                  <a:lnTo>
                    <a:pt x="734356" y="205473"/>
                  </a:lnTo>
                  <a:lnTo>
                    <a:pt x="781607" y="219185"/>
                  </a:lnTo>
                  <a:lnTo>
                    <a:pt x="839729" y="223906"/>
                  </a:lnTo>
                  <a:lnTo>
                    <a:pt x="862385" y="222994"/>
                  </a:lnTo>
                  <a:lnTo>
                    <a:pt x="886994" y="220665"/>
                  </a:lnTo>
                  <a:lnTo>
                    <a:pt x="913739" y="216814"/>
                  </a:lnTo>
                  <a:lnTo>
                    <a:pt x="1146048" y="216814"/>
                  </a:lnTo>
                  <a:lnTo>
                    <a:pt x="1146048" y="123888"/>
                  </a:lnTo>
                  <a:close/>
                </a:path>
              </a:pathLst>
            </a:custGeom>
            <a:solidFill>
              <a:srgbClr val="70C9A4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object 79"/>
            <p:cNvSpPr txBox="1"/>
            <p:nvPr/>
          </p:nvSpPr>
          <p:spPr>
            <a:xfrm>
              <a:off x="8125041" y="2636898"/>
              <a:ext cx="1306265" cy="9376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94700"/>
                </a:lnSpc>
              </a:pP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Национальная безопасность и </a:t>
              </a:r>
              <a:r>
                <a:rPr sz="1200" dirty="0" err="1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правоохранительная</a:t>
              </a:r>
              <a:r>
                <a:rPr sz="1200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деятельность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R="64769" algn="ctr">
                <a:lnSpc>
                  <a:spcPct val="100000"/>
                </a:lnSpc>
                <a:spcBef>
                  <a:spcPts val="375"/>
                </a:spcBef>
              </a:pP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4 789,3</a:t>
              </a:r>
              <a:endParaRPr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object 78"/>
          <p:cNvSpPr txBox="1"/>
          <p:nvPr/>
        </p:nvSpPr>
        <p:spPr>
          <a:xfrm>
            <a:off x="5652120" y="5589240"/>
            <a:ext cx="936105" cy="694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3600"/>
              </a:lnSpc>
            </a:pPr>
            <a:r>
              <a:rPr sz="120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sz="1200" dirty="0" err="1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окружающей</a:t>
            </a:r>
            <a:r>
              <a:rPr sz="120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dirty="0" err="1" smtClean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93600"/>
              </a:lnSpc>
            </a:pPr>
            <a:r>
              <a:rPr lang="ru-RU" sz="1200" b="1" dirty="0" smtClean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4427984" y="5445224"/>
            <a:ext cx="2025225" cy="1004569"/>
            <a:chOff x="71176" y="2595195"/>
            <a:chExt cx="2025225" cy="1004569"/>
          </a:xfrm>
        </p:grpSpPr>
        <p:sp>
          <p:nvSpPr>
            <p:cNvPr id="83" name="object 7"/>
            <p:cNvSpPr/>
            <p:nvPr/>
          </p:nvSpPr>
          <p:spPr>
            <a:xfrm>
              <a:off x="71176" y="2595195"/>
              <a:ext cx="1145540" cy="1004569"/>
            </a:xfrm>
            <a:custGeom>
              <a:avLst/>
              <a:gdLst/>
              <a:ahLst/>
              <a:cxnLst/>
              <a:rect l="l" t="t" r="r" b="b"/>
              <a:pathLst>
                <a:path w="1145540" h="1004570">
                  <a:moveTo>
                    <a:pt x="1145095" y="0"/>
                  </a:moveTo>
                  <a:lnTo>
                    <a:pt x="0" y="0"/>
                  </a:lnTo>
                  <a:lnTo>
                    <a:pt x="0" y="1004569"/>
                  </a:lnTo>
                  <a:lnTo>
                    <a:pt x="1145095" y="1004569"/>
                  </a:lnTo>
                  <a:lnTo>
                    <a:pt x="1145095" y="911859"/>
                  </a:lnTo>
                  <a:lnTo>
                    <a:pt x="313425" y="911859"/>
                  </a:lnTo>
                  <a:lnTo>
                    <a:pt x="303858" y="910589"/>
                  </a:lnTo>
                  <a:lnTo>
                    <a:pt x="279184" y="877569"/>
                  </a:lnTo>
                  <a:lnTo>
                    <a:pt x="279323" y="867409"/>
                  </a:lnTo>
                  <a:lnTo>
                    <a:pt x="287292" y="819149"/>
                  </a:lnTo>
                  <a:lnTo>
                    <a:pt x="290494" y="805179"/>
                  </a:lnTo>
                  <a:lnTo>
                    <a:pt x="293921" y="789939"/>
                  </a:lnTo>
                  <a:lnTo>
                    <a:pt x="297445" y="774699"/>
                  </a:lnTo>
                  <a:lnTo>
                    <a:pt x="300936" y="758189"/>
                  </a:lnTo>
                  <a:lnTo>
                    <a:pt x="304266" y="741679"/>
                  </a:lnTo>
                  <a:lnTo>
                    <a:pt x="307306" y="725169"/>
                  </a:lnTo>
                  <a:lnTo>
                    <a:pt x="301866" y="720089"/>
                  </a:lnTo>
                  <a:lnTo>
                    <a:pt x="294388" y="715009"/>
                  </a:lnTo>
                  <a:lnTo>
                    <a:pt x="285185" y="708659"/>
                  </a:lnTo>
                  <a:lnTo>
                    <a:pt x="274574" y="701039"/>
                  </a:lnTo>
                  <a:lnTo>
                    <a:pt x="262869" y="693419"/>
                  </a:lnTo>
                  <a:lnTo>
                    <a:pt x="250385" y="684529"/>
                  </a:lnTo>
                  <a:lnTo>
                    <a:pt x="211409" y="650239"/>
                  </a:lnTo>
                  <a:lnTo>
                    <a:pt x="176764" y="607059"/>
                  </a:lnTo>
                  <a:lnTo>
                    <a:pt x="154952" y="552449"/>
                  </a:lnTo>
                  <a:lnTo>
                    <a:pt x="151741" y="509269"/>
                  </a:lnTo>
                  <a:lnTo>
                    <a:pt x="154479" y="485139"/>
                  </a:lnTo>
                  <a:lnTo>
                    <a:pt x="170218" y="433069"/>
                  </a:lnTo>
                  <a:lnTo>
                    <a:pt x="192203" y="389889"/>
                  </a:lnTo>
                  <a:lnTo>
                    <a:pt x="216592" y="354329"/>
                  </a:lnTo>
                  <a:lnTo>
                    <a:pt x="225310" y="344169"/>
                  </a:lnTo>
                  <a:lnTo>
                    <a:pt x="234341" y="332739"/>
                  </a:lnTo>
                  <a:lnTo>
                    <a:pt x="243697" y="322579"/>
                  </a:lnTo>
                  <a:lnTo>
                    <a:pt x="284604" y="279399"/>
                  </a:lnTo>
                  <a:lnTo>
                    <a:pt x="295760" y="267969"/>
                  </a:lnTo>
                  <a:lnTo>
                    <a:pt x="307310" y="253999"/>
                  </a:lnTo>
                  <a:lnTo>
                    <a:pt x="319266" y="240029"/>
                  </a:lnTo>
                  <a:lnTo>
                    <a:pt x="331640" y="224789"/>
                  </a:lnTo>
                  <a:lnTo>
                    <a:pt x="344444" y="208279"/>
                  </a:lnTo>
                  <a:lnTo>
                    <a:pt x="357688" y="189229"/>
                  </a:lnTo>
                  <a:lnTo>
                    <a:pt x="371386" y="170179"/>
                  </a:lnTo>
                  <a:lnTo>
                    <a:pt x="1145095" y="170179"/>
                  </a:lnTo>
                  <a:lnTo>
                    <a:pt x="1145095" y="0"/>
                  </a:lnTo>
                  <a:close/>
                </a:path>
                <a:path w="1145540" h="1004570">
                  <a:moveTo>
                    <a:pt x="456269" y="711199"/>
                  </a:moveTo>
                  <a:lnTo>
                    <a:pt x="430820" y="711199"/>
                  </a:lnTo>
                  <a:lnTo>
                    <a:pt x="427262" y="735329"/>
                  </a:lnTo>
                  <a:lnTo>
                    <a:pt x="425693" y="742949"/>
                  </a:lnTo>
                  <a:lnTo>
                    <a:pt x="409863" y="769619"/>
                  </a:lnTo>
                  <a:lnTo>
                    <a:pt x="407540" y="772159"/>
                  </a:lnTo>
                  <a:lnTo>
                    <a:pt x="404950" y="775969"/>
                  </a:lnTo>
                  <a:lnTo>
                    <a:pt x="402062" y="781049"/>
                  </a:lnTo>
                  <a:lnTo>
                    <a:pt x="398841" y="788669"/>
                  </a:lnTo>
                  <a:lnTo>
                    <a:pt x="395255" y="796289"/>
                  </a:lnTo>
                  <a:lnTo>
                    <a:pt x="391270" y="806449"/>
                  </a:lnTo>
                  <a:lnTo>
                    <a:pt x="386854" y="819149"/>
                  </a:lnTo>
                  <a:lnTo>
                    <a:pt x="378867" y="830579"/>
                  </a:lnTo>
                  <a:lnTo>
                    <a:pt x="363510" y="867409"/>
                  </a:lnTo>
                  <a:lnTo>
                    <a:pt x="360675" y="880109"/>
                  </a:lnTo>
                  <a:lnTo>
                    <a:pt x="359189" y="885189"/>
                  </a:lnTo>
                  <a:lnTo>
                    <a:pt x="326308" y="908049"/>
                  </a:lnTo>
                  <a:lnTo>
                    <a:pt x="313425" y="911859"/>
                  </a:lnTo>
                  <a:lnTo>
                    <a:pt x="1145095" y="911859"/>
                  </a:lnTo>
                  <a:lnTo>
                    <a:pt x="1145095" y="789939"/>
                  </a:lnTo>
                  <a:lnTo>
                    <a:pt x="649920" y="789939"/>
                  </a:lnTo>
                  <a:lnTo>
                    <a:pt x="602383" y="787399"/>
                  </a:lnTo>
                  <a:lnTo>
                    <a:pt x="558375" y="778509"/>
                  </a:lnTo>
                  <a:lnTo>
                    <a:pt x="519567" y="765809"/>
                  </a:lnTo>
                  <a:lnTo>
                    <a:pt x="474760" y="737869"/>
                  </a:lnTo>
                  <a:lnTo>
                    <a:pt x="458681" y="717549"/>
                  </a:lnTo>
                  <a:lnTo>
                    <a:pt x="456269" y="711199"/>
                  </a:lnTo>
                  <a:close/>
                </a:path>
                <a:path w="1145540" h="1004570">
                  <a:moveTo>
                    <a:pt x="402336" y="416559"/>
                  </a:moveTo>
                  <a:lnTo>
                    <a:pt x="368544" y="458469"/>
                  </a:lnTo>
                  <a:lnTo>
                    <a:pt x="349272" y="497839"/>
                  </a:lnTo>
                  <a:lnTo>
                    <a:pt x="342433" y="535939"/>
                  </a:lnTo>
                  <a:lnTo>
                    <a:pt x="342361" y="548639"/>
                  </a:lnTo>
                  <a:lnTo>
                    <a:pt x="342478" y="552449"/>
                  </a:lnTo>
                  <a:lnTo>
                    <a:pt x="348444" y="591819"/>
                  </a:lnTo>
                  <a:lnTo>
                    <a:pt x="361726" y="633729"/>
                  </a:lnTo>
                  <a:lnTo>
                    <a:pt x="380021" y="679449"/>
                  </a:lnTo>
                  <a:lnTo>
                    <a:pt x="386854" y="695959"/>
                  </a:lnTo>
                  <a:lnTo>
                    <a:pt x="375886" y="702309"/>
                  </a:lnTo>
                  <a:lnTo>
                    <a:pt x="366154" y="708659"/>
                  </a:lnTo>
                  <a:lnTo>
                    <a:pt x="357603" y="712469"/>
                  </a:lnTo>
                  <a:lnTo>
                    <a:pt x="350181" y="717549"/>
                  </a:lnTo>
                  <a:lnTo>
                    <a:pt x="343833" y="721359"/>
                  </a:lnTo>
                  <a:lnTo>
                    <a:pt x="338506" y="726439"/>
                  </a:lnTo>
                  <a:lnTo>
                    <a:pt x="326329" y="765809"/>
                  </a:lnTo>
                  <a:lnTo>
                    <a:pt x="324967" y="803909"/>
                  </a:lnTo>
                  <a:lnTo>
                    <a:pt x="337787" y="791209"/>
                  </a:lnTo>
                  <a:lnTo>
                    <a:pt x="348340" y="778509"/>
                  </a:lnTo>
                  <a:lnTo>
                    <a:pt x="357032" y="768349"/>
                  </a:lnTo>
                  <a:lnTo>
                    <a:pt x="364268" y="759459"/>
                  </a:lnTo>
                  <a:lnTo>
                    <a:pt x="370454" y="750569"/>
                  </a:lnTo>
                  <a:lnTo>
                    <a:pt x="375995" y="744219"/>
                  </a:lnTo>
                  <a:lnTo>
                    <a:pt x="408236" y="718819"/>
                  </a:lnTo>
                  <a:lnTo>
                    <a:pt x="430820" y="711199"/>
                  </a:lnTo>
                  <a:lnTo>
                    <a:pt x="456269" y="711199"/>
                  </a:lnTo>
                  <a:lnTo>
                    <a:pt x="455787" y="709929"/>
                  </a:lnTo>
                  <a:lnTo>
                    <a:pt x="454977" y="703579"/>
                  </a:lnTo>
                  <a:lnTo>
                    <a:pt x="455676" y="699769"/>
                  </a:lnTo>
                  <a:lnTo>
                    <a:pt x="457309" y="695959"/>
                  </a:lnTo>
                  <a:lnTo>
                    <a:pt x="434982" y="695959"/>
                  </a:lnTo>
                  <a:lnTo>
                    <a:pt x="425727" y="690879"/>
                  </a:lnTo>
                  <a:lnTo>
                    <a:pt x="420699" y="689609"/>
                  </a:lnTo>
                  <a:lnTo>
                    <a:pt x="418579" y="688339"/>
                  </a:lnTo>
                  <a:lnTo>
                    <a:pt x="417782" y="688339"/>
                  </a:lnTo>
                  <a:lnTo>
                    <a:pt x="416466" y="687069"/>
                  </a:lnTo>
                  <a:lnTo>
                    <a:pt x="405401" y="681989"/>
                  </a:lnTo>
                  <a:lnTo>
                    <a:pt x="386463" y="636269"/>
                  </a:lnTo>
                  <a:lnTo>
                    <a:pt x="374143" y="596899"/>
                  </a:lnTo>
                  <a:lnTo>
                    <a:pt x="367905" y="548639"/>
                  </a:lnTo>
                  <a:lnTo>
                    <a:pt x="368149" y="537209"/>
                  </a:lnTo>
                  <a:lnTo>
                    <a:pt x="376273" y="488949"/>
                  </a:lnTo>
                  <a:lnTo>
                    <a:pt x="389806" y="448309"/>
                  </a:lnTo>
                  <a:lnTo>
                    <a:pt x="395721" y="433069"/>
                  </a:lnTo>
                  <a:lnTo>
                    <a:pt x="402336" y="416559"/>
                  </a:lnTo>
                  <a:close/>
                </a:path>
                <a:path w="1145540" h="1004570">
                  <a:moveTo>
                    <a:pt x="1145095" y="205739"/>
                  </a:moveTo>
                  <a:lnTo>
                    <a:pt x="1001184" y="205739"/>
                  </a:lnTo>
                  <a:lnTo>
                    <a:pt x="1008447" y="241299"/>
                  </a:lnTo>
                  <a:lnTo>
                    <a:pt x="1014855" y="275589"/>
                  </a:lnTo>
                  <a:lnTo>
                    <a:pt x="1024746" y="340359"/>
                  </a:lnTo>
                  <a:lnTo>
                    <a:pt x="1030144" y="401319"/>
                  </a:lnTo>
                  <a:lnTo>
                    <a:pt x="1030934" y="430529"/>
                  </a:lnTo>
                  <a:lnTo>
                    <a:pt x="1030332" y="458469"/>
                  </a:lnTo>
                  <a:lnTo>
                    <a:pt x="1024597" y="510539"/>
                  </a:lnTo>
                  <a:lnTo>
                    <a:pt x="1012222" y="560069"/>
                  </a:lnTo>
                  <a:lnTo>
                    <a:pt x="992494" y="605789"/>
                  </a:lnTo>
                  <a:lnTo>
                    <a:pt x="964698" y="647699"/>
                  </a:lnTo>
                  <a:lnTo>
                    <a:pt x="928118" y="688339"/>
                  </a:lnTo>
                  <a:lnTo>
                    <a:pt x="882040" y="726439"/>
                  </a:lnTo>
                  <a:lnTo>
                    <a:pt x="841929" y="751839"/>
                  </a:lnTo>
                  <a:lnTo>
                    <a:pt x="796990" y="769619"/>
                  </a:lnTo>
                  <a:lnTo>
                    <a:pt x="748895" y="782319"/>
                  </a:lnTo>
                  <a:lnTo>
                    <a:pt x="699315" y="788669"/>
                  </a:lnTo>
                  <a:lnTo>
                    <a:pt x="674490" y="789939"/>
                  </a:lnTo>
                  <a:lnTo>
                    <a:pt x="1145095" y="789939"/>
                  </a:lnTo>
                  <a:lnTo>
                    <a:pt x="1145095" y="205739"/>
                  </a:lnTo>
                  <a:close/>
                </a:path>
                <a:path w="1145540" h="1004570">
                  <a:moveTo>
                    <a:pt x="459302" y="694689"/>
                  </a:moveTo>
                  <a:lnTo>
                    <a:pt x="454516" y="694689"/>
                  </a:lnTo>
                  <a:lnTo>
                    <a:pt x="446582" y="695959"/>
                  </a:lnTo>
                  <a:lnTo>
                    <a:pt x="457309" y="695959"/>
                  </a:lnTo>
                  <a:lnTo>
                    <a:pt x="459302" y="694689"/>
                  </a:lnTo>
                  <a:close/>
                </a:path>
                <a:path w="1145540" h="1004570">
                  <a:moveTo>
                    <a:pt x="461680" y="693419"/>
                  </a:moveTo>
                  <a:lnTo>
                    <a:pt x="461078" y="693419"/>
                  </a:lnTo>
                  <a:lnTo>
                    <a:pt x="459302" y="694689"/>
                  </a:lnTo>
                  <a:lnTo>
                    <a:pt x="461680" y="693419"/>
                  </a:lnTo>
                  <a:close/>
                </a:path>
                <a:path w="1145540" h="1004570">
                  <a:moveTo>
                    <a:pt x="974877" y="170179"/>
                  </a:moveTo>
                  <a:lnTo>
                    <a:pt x="371386" y="170179"/>
                  </a:lnTo>
                  <a:lnTo>
                    <a:pt x="386344" y="175259"/>
                  </a:lnTo>
                  <a:lnTo>
                    <a:pt x="400484" y="181609"/>
                  </a:lnTo>
                  <a:lnTo>
                    <a:pt x="438312" y="204469"/>
                  </a:lnTo>
                  <a:lnTo>
                    <a:pt x="469904" y="231139"/>
                  </a:lnTo>
                  <a:lnTo>
                    <a:pt x="496105" y="260349"/>
                  </a:lnTo>
                  <a:lnTo>
                    <a:pt x="503787" y="269239"/>
                  </a:lnTo>
                  <a:lnTo>
                    <a:pt x="510995" y="279399"/>
                  </a:lnTo>
                  <a:lnTo>
                    <a:pt x="517760" y="288289"/>
                  </a:lnTo>
                  <a:lnTo>
                    <a:pt x="524113" y="298449"/>
                  </a:lnTo>
                  <a:lnTo>
                    <a:pt x="530087" y="307339"/>
                  </a:lnTo>
                  <a:lnTo>
                    <a:pt x="541018" y="323849"/>
                  </a:lnTo>
                  <a:lnTo>
                    <a:pt x="560339" y="314959"/>
                  </a:lnTo>
                  <a:lnTo>
                    <a:pt x="602485" y="300989"/>
                  </a:lnTo>
                  <a:lnTo>
                    <a:pt x="648223" y="288289"/>
                  </a:lnTo>
                  <a:lnTo>
                    <a:pt x="696256" y="279399"/>
                  </a:lnTo>
                  <a:lnTo>
                    <a:pt x="794022" y="259079"/>
                  </a:lnTo>
                  <a:lnTo>
                    <a:pt x="841162" y="246379"/>
                  </a:lnTo>
                  <a:lnTo>
                    <a:pt x="885411" y="231139"/>
                  </a:lnTo>
                  <a:lnTo>
                    <a:pt x="925472" y="210819"/>
                  </a:lnTo>
                  <a:lnTo>
                    <a:pt x="960050" y="185419"/>
                  </a:lnTo>
                  <a:lnTo>
                    <a:pt x="974877" y="170179"/>
                  </a:lnTo>
                  <a:close/>
                </a:path>
                <a:path w="1145540" h="1004570">
                  <a:moveTo>
                    <a:pt x="1145095" y="170179"/>
                  </a:moveTo>
                  <a:lnTo>
                    <a:pt x="974877" y="170179"/>
                  </a:lnTo>
                  <a:lnTo>
                    <a:pt x="974756" y="195579"/>
                  </a:lnTo>
                  <a:lnTo>
                    <a:pt x="974649" y="200659"/>
                  </a:lnTo>
                  <a:lnTo>
                    <a:pt x="970564" y="223519"/>
                  </a:lnTo>
                  <a:lnTo>
                    <a:pt x="968736" y="229869"/>
                  </a:lnTo>
                  <a:lnTo>
                    <a:pt x="966453" y="236219"/>
                  </a:lnTo>
                  <a:lnTo>
                    <a:pt x="963665" y="246379"/>
                  </a:lnTo>
                  <a:lnTo>
                    <a:pt x="960321" y="259079"/>
                  </a:lnTo>
                  <a:lnTo>
                    <a:pt x="959408" y="262889"/>
                  </a:lnTo>
                  <a:lnTo>
                    <a:pt x="967735" y="250189"/>
                  </a:lnTo>
                  <a:lnTo>
                    <a:pt x="973632" y="240029"/>
                  </a:lnTo>
                  <a:lnTo>
                    <a:pt x="980722" y="228599"/>
                  </a:lnTo>
                  <a:lnTo>
                    <a:pt x="1001184" y="205739"/>
                  </a:lnTo>
                  <a:lnTo>
                    <a:pt x="1145095" y="205739"/>
                  </a:lnTo>
                  <a:lnTo>
                    <a:pt x="1145095" y="170179"/>
                  </a:lnTo>
                  <a:close/>
                </a:path>
              </a:pathLst>
            </a:custGeom>
            <a:solidFill>
              <a:srgbClr val="D38447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object 78"/>
            <p:cNvSpPr txBox="1"/>
            <p:nvPr/>
          </p:nvSpPr>
          <p:spPr>
            <a:xfrm>
              <a:off x="1284236" y="2821461"/>
              <a:ext cx="812165" cy="1446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>
                <a:lnSpc>
                  <a:spcPct val="93600"/>
                </a:lnSpc>
              </a:pP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419872" y="4005064"/>
            <a:ext cx="2376264" cy="1005840"/>
            <a:chOff x="2158539" y="3826200"/>
            <a:chExt cx="2376264" cy="1005840"/>
          </a:xfrm>
        </p:grpSpPr>
        <p:sp>
          <p:nvSpPr>
            <p:cNvPr id="86" name="object 15"/>
            <p:cNvSpPr/>
            <p:nvPr/>
          </p:nvSpPr>
          <p:spPr>
            <a:xfrm>
              <a:off x="2158539" y="3826200"/>
              <a:ext cx="1361564" cy="1005840"/>
            </a:xfrm>
            <a:custGeom>
              <a:avLst/>
              <a:gdLst/>
              <a:ahLst/>
              <a:cxnLst/>
              <a:rect l="l" t="t" r="r" b="b"/>
              <a:pathLst>
                <a:path w="1145539" h="1005839">
                  <a:moveTo>
                    <a:pt x="1145108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1145108" y="1005840"/>
                  </a:lnTo>
                  <a:lnTo>
                    <a:pt x="1145108" y="928458"/>
                  </a:lnTo>
                  <a:lnTo>
                    <a:pt x="386843" y="928458"/>
                  </a:lnTo>
                  <a:lnTo>
                    <a:pt x="369213" y="927785"/>
                  </a:lnTo>
                  <a:lnTo>
                    <a:pt x="327430" y="918803"/>
                  </a:lnTo>
                  <a:lnTo>
                    <a:pt x="294933" y="888979"/>
                  </a:lnTo>
                  <a:lnTo>
                    <a:pt x="294005" y="882040"/>
                  </a:lnTo>
                  <a:lnTo>
                    <a:pt x="294933" y="875100"/>
                  </a:lnTo>
                  <a:lnTo>
                    <a:pt x="327430" y="845276"/>
                  </a:lnTo>
                  <a:lnTo>
                    <a:pt x="369213" y="836294"/>
                  </a:lnTo>
                  <a:lnTo>
                    <a:pt x="386854" y="835621"/>
                  </a:lnTo>
                  <a:lnTo>
                    <a:pt x="1145108" y="835621"/>
                  </a:lnTo>
                  <a:lnTo>
                    <a:pt x="1145108" y="816275"/>
                  </a:lnTo>
                  <a:lnTo>
                    <a:pt x="586087" y="816275"/>
                  </a:lnTo>
                  <a:lnTo>
                    <a:pt x="540296" y="815919"/>
                  </a:lnTo>
                  <a:lnTo>
                    <a:pt x="495050" y="814821"/>
                  </a:lnTo>
                  <a:lnTo>
                    <a:pt x="451011" y="812933"/>
                  </a:lnTo>
                  <a:lnTo>
                    <a:pt x="408841" y="810210"/>
                  </a:lnTo>
                  <a:lnTo>
                    <a:pt x="369201" y="806605"/>
                  </a:lnTo>
                  <a:lnTo>
                    <a:pt x="300157" y="796562"/>
                  </a:lnTo>
                  <a:lnTo>
                    <a:pt x="249172" y="782434"/>
                  </a:lnTo>
                  <a:lnTo>
                    <a:pt x="224154" y="732792"/>
                  </a:lnTo>
                  <a:lnTo>
                    <a:pt x="218616" y="693256"/>
                  </a:lnTo>
                  <a:lnTo>
                    <a:pt x="215120" y="654647"/>
                  </a:lnTo>
                  <a:lnTo>
                    <a:pt x="213295" y="616503"/>
                  </a:lnTo>
                  <a:lnTo>
                    <a:pt x="212877" y="559142"/>
                  </a:lnTo>
                  <a:lnTo>
                    <a:pt x="213171" y="539750"/>
                  </a:lnTo>
                  <a:lnTo>
                    <a:pt x="213604" y="520127"/>
                  </a:lnTo>
                  <a:lnTo>
                    <a:pt x="214130" y="500213"/>
                  </a:lnTo>
                  <a:lnTo>
                    <a:pt x="215275" y="459283"/>
                  </a:lnTo>
                  <a:lnTo>
                    <a:pt x="215829" y="436720"/>
                  </a:lnTo>
                  <a:lnTo>
                    <a:pt x="216234" y="416495"/>
                  </a:lnTo>
                  <a:lnTo>
                    <a:pt x="216528" y="394259"/>
                  </a:lnTo>
                  <a:lnTo>
                    <a:pt x="216636" y="371386"/>
                  </a:lnTo>
                  <a:lnTo>
                    <a:pt x="217082" y="350507"/>
                  </a:lnTo>
                  <a:lnTo>
                    <a:pt x="224478" y="301928"/>
                  </a:lnTo>
                  <a:lnTo>
                    <a:pt x="251764" y="264466"/>
                  </a:lnTo>
                  <a:lnTo>
                    <a:pt x="288384" y="251708"/>
                  </a:lnTo>
                  <a:lnTo>
                    <a:pt x="341497" y="247691"/>
                  </a:lnTo>
                  <a:lnTo>
                    <a:pt x="373670" y="247446"/>
                  </a:lnTo>
                  <a:lnTo>
                    <a:pt x="401111" y="246749"/>
                  </a:lnTo>
                  <a:lnTo>
                    <a:pt x="443234" y="244050"/>
                  </a:lnTo>
                  <a:lnTo>
                    <a:pt x="486494" y="233744"/>
                  </a:lnTo>
                  <a:lnTo>
                    <a:pt x="494385" y="222084"/>
                  </a:lnTo>
                  <a:lnTo>
                    <a:pt x="494253" y="217511"/>
                  </a:lnTo>
                  <a:lnTo>
                    <a:pt x="493338" y="212613"/>
                  </a:lnTo>
                  <a:lnTo>
                    <a:pt x="490596" y="201891"/>
                  </a:lnTo>
                  <a:lnTo>
                    <a:pt x="489487" y="196089"/>
                  </a:lnTo>
                  <a:lnTo>
                    <a:pt x="489031" y="190010"/>
                  </a:lnTo>
                  <a:lnTo>
                    <a:pt x="489587" y="183664"/>
                  </a:lnTo>
                  <a:lnTo>
                    <a:pt x="491515" y="177062"/>
                  </a:lnTo>
                  <a:lnTo>
                    <a:pt x="495172" y="170218"/>
                  </a:lnTo>
                  <a:lnTo>
                    <a:pt x="668990" y="170218"/>
                  </a:lnTo>
                  <a:lnTo>
                    <a:pt x="670190" y="168981"/>
                  </a:lnTo>
                  <a:lnTo>
                    <a:pt x="679450" y="159609"/>
                  </a:lnTo>
                  <a:lnTo>
                    <a:pt x="684598" y="154736"/>
                  </a:lnTo>
                  <a:lnTo>
                    <a:pt x="464223" y="154736"/>
                  </a:lnTo>
                  <a:lnTo>
                    <a:pt x="424466" y="153224"/>
                  </a:lnTo>
                  <a:lnTo>
                    <a:pt x="402469" y="113893"/>
                  </a:lnTo>
                  <a:lnTo>
                    <a:pt x="402336" y="92849"/>
                  </a:lnTo>
                  <a:lnTo>
                    <a:pt x="762454" y="92849"/>
                  </a:lnTo>
                  <a:lnTo>
                    <a:pt x="758240" y="46418"/>
                  </a:lnTo>
                  <a:lnTo>
                    <a:pt x="1145108" y="46418"/>
                  </a:lnTo>
                  <a:lnTo>
                    <a:pt x="1145108" y="0"/>
                  </a:lnTo>
                  <a:close/>
                </a:path>
                <a:path w="1145539" h="1005839">
                  <a:moveTo>
                    <a:pt x="1145108" y="835621"/>
                  </a:moveTo>
                  <a:lnTo>
                    <a:pt x="386854" y="835621"/>
                  </a:lnTo>
                  <a:lnTo>
                    <a:pt x="809300" y="835706"/>
                  </a:lnTo>
                  <a:lnTo>
                    <a:pt x="824870" y="836301"/>
                  </a:lnTo>
                  <a:lnTo>
                    <a:pt x="862168" y="853982"/>
                  </a:lnTo>
                  <a:lnTo>
                    <a:pt x="882040" y="882040"/>
                  </a:lnTo>
                  <a:lnTo>
                    <a:pt x="871900" y="897078"/>
                  </a:lnTo>
                  <a:lnTo>
                    <a:pt x="838733" y="925741"/>
                  </a:lnTo>
                  <a:lnTo>
                    <a:pt x="386854" y="928458"/>
                  </a:lnTo>
                  <a:lnTo>
                    <a:pt x="1145108" y="928458"/>
                  </a:lnTo>
                  <a:lnTo>
                    <a:pt x="1145108" y="835621"/>
                  </a:lnTo>
                  <a:close/>
                </a:path>
                <a:path w="1145539" h="1005839">
                  <a:moveTo>
                    <a:pt x="1145108" y="254851"/>
                  </a:moveTo>
                  <a:lnTo>
                    <a:pt x="860616" y="254851"/>
                  </a:lnTo>
                  <a:lnTo>
                    <a:pt x="877048" y="255514"/>
                  </a:lnTo>
                  <a:lnTo>
                    <a:pt x="892486" y="257497"/>
                  </a:lnTo>
                  <a:lnTo>
                    <a:pt x="931101" y="275578"/>
                  </a:lnTo>
                  <a:lnTo>
                    <a:pt x="954533" y="320687"/>
                  </a:lnTo>
                  <a:lnTo>
                    <a:pt x="959408" y="371386"/>
                  </a:lnTo>
                  <a:lnTo>
                    <a:pt x="959536" y="394259"/>
                  </a:lnTo>
                  <a:lnTo>
                    <a:pt x="959832" y="416495"/>
                  </a:lnTo>
                  <a:lnTo>
                    <a:pt x="960220" y="438150"/>
                  </a:lnTo>
                  <a:lnTo>
                    <a:pt x="961100" y="482366"/>
                  </a:lnTo>
                  <a:lnTo>
                    <a:pt x="961496" y="505502"/>
                  </a:lnTo>
                  <a:lnTo>
                    <a:pt x="961673" y="520127"/>
                  </a:lnTo>
                  <a:lnTo>
                    <a:pt x="961756" y="574911"/>
                  </a:lnTo>
                  <a:lnTo>
                    <a:pt x="961340" y="597700"/>
                  </a:lnTo>
                  <a:lnTo>
                    <a:pt x="959406" y="642127"/>
                  </a:lnTo>
                  <a:lnTo>
                    <a:pt x="955614" y="684325"/>
                  </a:lnTo>
                  <a:lnTo>
                    <a:pt x="949502" y="723459"/>
                  </a:lnTo>
                  <a:lnTo>
                    <a:pt x="934967" y="774586"/>
                  </a:lnTo>
                  <a:lnTo>
                    <a:pt x="892667" y="797949"/>
                  </a:lnTo>
                  <a:lnTo>
                    <a:pt x="835242" y="805409"/>
                  </a:lnTo>
                  <a:lnTo>
                    <a:pt x="761475" y="811197"/>
                  </a:lnTo>
                  <a:lnTo>
                    <a:pt x="720118" y="813348"/>
                  </a:lnTo>
                  <a:lnTo>
                    <a:pt x="676659" y="814943"/>
                  </a:lnTo>
                  <a:lnTo>
                    <a:pt x="631762" y="815934"/>
                  </a:lnTo>
                  <a:lnTo>
                    <a:pt x="586087" y="816275"/>
                  </a:lnTo>
                  <a:lnTo>
                    <a:pt x="1145108" y="816275"/>
                  </a:lnTo>
                  <a:lnTo>
                    <a:pt x="1145108" y="254851"/>
                  </a:lnTo>
                  <a:close/>
                </a:path>
                <a:path w="1145539" h="1005839">
                  <a:moveTo>
                    <a:pt x="1145108" y="125077"/>
                  </a:moveTo>
                  <a:lnTo>
                    <a:pt x="724792" y="125077"/>
                  </a:lnTo>
                  <a:lnTo>
                    <a:pt x="720148" y="137458"/>
                  </a:lnTo>
                  <a:lnTo>
                    <a:pt x="714132" y="148490"/>
                  </a:lnTo>
                  <a:lnTo>
                    <a:pt x="707271" y="158508"/>
                  </a:lnTo>
                  <a:lnTo>
                    <a:pt x="700089" y="167847"/>
                  </a:lnTo>
                  <a:lnTo>
                    <a:pt x="693113" y="176840"/>
                  </a:lnTo>
                  <a:lnTo>
                    <a:pt x="686868" y="185822"/>
                  </a:lnTo>
                  <a:lnTo>
                    <a:pt x="681881" y="195126"/>
                  </a:lnTo>
                  <a:lnTo>
                    <a:pt x="678677" y="205087"/>
                  </a:lnTo>
                  <a:lnTo>
                    <a:pt x="678002" y="213354"/>
                  </a:lnTo>
                  <a:lnTo>
                    <a:pt x="677877" y="216636"/>
                  </a:lnTo>
                  <a:lnTo>
                    <a:pt x="679722" y="228315"/>
                  </a:lnTo>
                  <a:lnTo>
                    <a:pt x="714154" y="246614"/>
                  </a:lnTo>
                  <a:lnTo>
                    <a:pt x="769605" y="256625"/>
                  </a:lnTo>
                  <a:lnTo>
                    <a:pt x="788410" y="256994"/>
                  </a:lnTo>
                  <a:lnTo>
                    <a:pt x="807086" y="256581"/>
                  </a:lnTo>
                  <a:lnTo>
                    <a:pt x="843363" y="255089"/>
                  </a:lnTo>
                  <a:lnTo>
                    <a:pt x="860616" y="254851"/>
                  </a:lnTo>
                  <a:lnTo>
                    <a:pt x="1145108" y="254851"/>
                  </a:lnTo>
                  <a:lnTo>
                    <a:pt x="1145108" y="125077"/>
                  </a:lnTo>
                  <a:close/>
                </a:path>
                <a:path w="1145539" h="1005839">
                  <a:moveTo>
                    <a:pt x="668990" y="170218"/>
                  </a:moveTo>
                  <a:lnTo>
                    <a:pt x="495172" y="170218"/>
                  </a:lnTo>
                  <a:lnTo>
                    <a:pt x="505312" y="180882"/>
                  </a:lnTo>
                  <a:lnTo>
                    <a:pt x="513693" y="190156"/>
                  </a:lnTo>
                  <a:lnTo>
                    <a:pt x="550024" y="213354"/>
                  </a:lnTo>
                  <a:lnTo>
                    <a:pt x="588022" y="216636"/>
                  </a:lnTo>
                  <a:lnTo>
                    <a:pt x="601351" y="215608"/>
                  </a:lnTo>
                  <a:lnTo>
                    <a:pt x="643496" y="194978"/>
                  </a:lnTo>
                  <a:lnTo>
                    <a:pt x="661273" y="178163"/>
                  </a:lnTo>
                  <a:lnTo>
                    <a:pt x="668990" y="170218"/>
                  </a:lnTo>
                  <a:close/>
                </a:path>
                <a:path w="1145539" h="1005839">
                  <a:moveTo>
                    <a:pt x="762454" y="92849"/>
                  </a:moveTo>
                  <a:lnTo>
                    <a:pt x="448754" y="92849"/>
                  </a:lnTo>
                  <a:lnTo>
                    <a:pt x="464223" y="154736"/>
                  </a:lnTo>
                  <a:lnTo>
                    <a:pt x="684598" y="154736"/>
                  </a:lnTo>
                  <a:lnTo>
                    <a:pt x="689297" y="150289"/>
                  </a:lnTo>
                  <a:lnTo>
                    <a:pt x="699974" y="141265"/>
                  </a:lnTo>
                  <a:lnTo>
                    <a:pt x="711725" y="132780"/>
                  </a:lnTo>
                  <a:lnTo>
                    <a:pt x="724792" y="125077"/>
                  </a:lnTo>
                  <a:lnTo>
                    <a:pt x="1145108" y="125077"/>
                  </a:lnTo>
                  <a:lnTo>
                    <a:pt x="1145108" y="108183"/>
                  </a:lnTo>
                  <a:lnTo>
                    <a:pt x="763845" y="108183"/>
                  </a:lnTo>
                  <a:lnTo>
                    <a:pt x="762454" y="92849"/>
                  </a:lnTo>
                  <a:close/>
                </a:path>
                <a:path w="1145539" h="1005839">
                  <a:moveTo>
                    <a:pt x="1145108" y="46418"/>
                  </a:moveTo>
                  <a:lnTo>
                    <a:pt x="804672" y="46418"/>
                  </a:lnTo>
                  <a:lnTo>
                    <a:pt x="804482" y="69639"/>
                  </a:lnTo>
                  <a:lnTo>
                    <a:pt x="803159" y="86178"/>
                  </a:lnTo>
                  <a:lnTo>
                    <a:pt x="799568" y="97167"/>
                  </a:lnTo>
                  <a:lnTo>
                    <a:pt x="792575" y="103742"/>
                  </a:lnTo>
                  <a:lnTo>
                    <a:pt x="781045" y="107036"/>
                  </a:lnTo>
                  <a:lnTo>
                    <a:pt x="763845" y="108183"/>
                  </a:lnTo>
                  <a:lnTo>
                    <a:pt x="1145108" y="108183"/>
                  </a:lnTo>
                  <a:lnTo>
                    <a:pt x="1145108" y="46418"/>
                  </a:lnTo>
                  <a:close/>
                </a:path>
              </a:pathLst>
            </a:custGeom>
            <a:solidFill>
              <a:srgbClr val="5A8A99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object 16"/>
            <p:cNvSpPr/>
            <p:nvPr/>
          </p:nvSpPr>
          <p:spPr>
            <a:xfrm>
              <a:off x="2518579" y="4147402"/>
              <a:ext cx="648072" cy="416559"/>
            </a:xfrm>
            <a:custGeom>
              <a:avLst/>
              <a:gdLst/>
              <a:ahLst/>
              <a:cxnLst/>
              <a:rect l="l" t="t" r="r" b="b"/>
              <a:pathLst>
                <a:path w="584200" h="416560">
                  <a:moveTo>
                    <a:pt x="308338" y="0"/>
                  </a:moveTo>
                  <a:lnTo>
                    <a:pt x="163426" y="2922"/>
                  </a:lnTo>
                  <a:lnTo>
                    <a:pt x="92849" y="3757"/>
                  </a:lnTo>
                  <a:lnTo>
                    <a:pt x="72095" y="4234"/>
                  </a:lnTo>
                  <a:lnTo>
                    <a:pt x="28155" y="13396"/>
                  </a:lnTo>
                  <a:lnTo>
                    <a:pt x="2914" y="53059"/>
                  </a:lnTo>
                  <a:lnTo>
                    <a:pt x="0" y="390625"/>
                  </a:lnTo>
                  <a:lnTo>
                    <a:pt x="24107" y="395037"/>
                  </a:lnTo>
                  <a:lnTo>
                    <a:pt x="77105" y="402515"/>
                  </a:lnTo>
                  <a:lnTo>
                    <a:pt x="135161" y="408276"/>
                  </a:lnTo>
                  <a:lnTo>
                    <a:pt x="196700" y="412411"/>
                  </a:lnTo>
                  <a:lnTo>
                    <a:pt x="260141" y="415014"/>
                  </a:lnTo>
                  <a:lnTo>
                    <a:pt x="323907" y="416179"/>
                  </a:lnTo>
                  <a:lnTo>
                    <a:pt x="355419" y="416250"/>
                  </a:lnTo>
                  <a:lnTo>
                    <a:pt x="386419" y="415996"/>
                  </a:lnTo>
                  <a:lnTo>
                    <a:pt x="446100" y="414560"/>
                  </a:lnTo>
                  <a:lnTo>
                    <a:pt x="501370" y="411963"/>
                  </a:lnTo>
                  <a:lnTo>
                    <a:pt x="550652" y="408297"/>
                  </a:lnTo>
                  <a:lnTo>
                    <a:pt x="576734" y="364761"/>
                  </a:lnTo>
                  <a:lnTo>
                    <a:pt x="579985" y="324265"/>
                  </a:lnTo>
                  <a:lnTo>
                    <a:pt x="582307" y="284511"/>
                  </a:lnTo>
                  <a:lnTo>
                    <a:pt x="583700" y="245407"/>
                  </a:lnTo>
                  <a:lnTo>
                    <a:pt x="584048" y="226070"/>
                  </a:lnTo>
                  <a:lnTo>
                    <a:pt x="584048" y="187767"/>
                  </a:lnTo>
                  <a:lnTo>
                    <a:pt x="582307" y="131067"/>
                  </a:lnTo>
                  <a:lnTo>
                    <a:pt x="578475" y="74996"/>
                  </a:lnTo>
                  <a:lnTo>
                    <a:pt x="572554" y="19239"/>
                  </a:lnTo>
                  <a:lnTo>
                    <a:pt x="525699" y="11284"/>
                  </a:lnTo>
                  <a:lnTo>
                    <a:pt x="478101" y="5744"/>
                  </a:lnTo>
                  <a:lnTo>
                    <a:pt x="429946" y="2246"/>
                  </a:lnTo>
                  <a:lnTo>
                    <a:pt x="381419" y="419"/>
                  </a:lnTo>
                  <a:lnTo>
                    <a:pt x="357074" y="16"/>
                  </a:lnTo>
                  <a:lnTo>
                    <a:pt x="308338" y="0"/>
                  </a:lnTo>
                  <a:close/>
                </a:path>
              </a:pathLst>
            </a:custGeom>
            <a:solidFill>
              <a:srgbClr val="5A8A99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object 86"/>
            <p:cNvSpPr txBox="1"/>
            <p:nvPr/>
          </p:nvSpPr>
          <p:spPr>
            <a:xfrm>
              <a:off x="3419667" y="4024671"/>
              <a:ext cx="1115136" cy="6756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140"/>
                </a:lnSpc>
              </a:pP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Средства массовой информации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R="109855" algn="ctr">
                <a:lnSpc>
                  <a:spcPct val="100000"/>
                </a:lnSpc>
                <a:spcBef>
                  <a:spcPts val="380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    5 000,0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2267744" y="5445224"/>
            <a:ext cx="2177979" cy="1005840"/>
            <a:chOff x="6839238" y="1448965"/>
            <a:chExt cx="2177979" cy="1005840"/>
          </a:xfrm>
        </p:grpSpPr>
        <p:sp>
          <p:nvSpPr>
            <p:cNvPr id="90" name="object 59"/>
            <p:cNvSpPr/>
            <p:nvPr/>
          </p:nvSpPr>
          <p:spPr>
            <a:xfrm>
              <a:off x="6839238" y="1448965"/>
              <a:ext cx="1080120" cy="1005840"/>
            </a:xfrm>
            <a:custGeom>
              <a:avLst/>
              <a:gdLst/>
              <a:ahLst/>
              <a:cxnLst/>
              <a:rect l="l" t="t" r="r" b="b"/>
              <a:pathLst>
                <a:path w="1145540" h="1005839">
                  <a:moveTo>
                    <a:pt x="1145095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1145095" y="1005839"/>
                  </a:lnTo>
                  <a:lnTo>
                    <a:pt x="1145095" y="773609"/>
                  </a:lnTo>
                  <a:lnTo>
                    <a:pt x="380627" y="773609"/>
                  </a:lnTo>
                  <a:lnTo>
                    <a:pt x="363187" y="772521"/>
                  </a:lnTo>
                  <a:lnTo>
                    <a:pt x="324564" y="758978"/>
                  </a:lnTo>
                  <a:lnTo>
                    <a:pt x="301587" y="742538"/>
                  </a:lnTo>
                  <a:lnTo>
                    <a:pt x="134197" y="742538"/>
                  </a:lnTo>
                  <a:lnTo>
                    <a:pt x="123786" y="649922"/>
                  </a:lnTo>
                  <a:lnTo>
                    <a:pt x="138159" y="646628"/>
                  </a:lnTo>
                  <a:lnTo>
                    <a:pt x="152783" y="643708"/>
                  </a:lnTo>
                  <a:lnTo>
                    <a:pt x="181635" y="638335"/>
                  </a:lnTo>
                  <a:lnTo>
                    <a:pt x="195287" y="635554"/>
                  </a:lnTo>
                  <a:lnTo>
                    <a:pt x="238034" y="619955"/>
                  </a:lnTo>
                  <a:lnTo>
                    <a:pt x="249585" y="598959"/>
                  </a:lnTo>
                  <a:lnTo>
                    <a:pt x="247996" y="589313"/>
                  </a:lnTo>
                  <a:lnTo>
                    <a:pt x="216636" y="479704"/>
                  </a:lnTo>
                  <a:lnTo>
                    <a:pt x="340423" y="448754"/>
                  </a:lnTo>
                  <a:lnTo>
                    <a:pt x="357671" y="448754"/>
                  </a:lnTo>
                  <a:lnTo>
                    <a:pt x="351052" y="437919"/>
                  </a:lnTo>
                  <a:lnTo>
                    <a:pt x="343267" y="425626"/>
                  </a:lnTo>
                  <a:lnTo>
                    <a:pt x="327711" y="401388"/>
                  </a:lnTo>
                  <a:lnTo>
                    <a:pt x="320333" y="389575"/>
                  </a:lnTo>
                  <a:lnTo>
                    <a:pt x="298078" y="345895"/>
                  </a:lnTo>
                  <a:lnTo>
                    <a:pt x="294059" y="327123"/>
                  </a:lnTo>
                  <a:lnTo>
                    <a:pt x="290314" y="311937"/>
                  </a:lnTo>
                  <a:lnTo>
                    <a:pt x="288287" y="299428"/>
                  </a:lnTo>
                  <a:lnTo>
                    <a:pt x="287840" y="289455"/>
                  </a:lnTo>
                  <a:lnTo>
                    <a:pt x="288833" y="281877"/>
                  </a:lnTo>
                  <a:lnTo>
                    <a:pt x="291126" y="276553"/>
                  </a:lnTo>
                  <a:lnTo>
                    <a:pt x="294580" y="273342"/>
                  </a:lnTo>
                  <a:lnTo>
                    <a:pt x="299056" y="272104"/>
                  </a:lnTo>
                  <a:lnTo>
                    <a:pt x="1145095" y="272104"/>
                  </a:lnTo>
                  <a:lnTo>
                    <a:pt x="1145095" y="0"/>
                  </a:lnTo>
                  <a:close/>
                </a:path>
                <a:path w="1145540" h="1005839">
                  <a:moveTo>
                    <a:pt x="1145095" y="336637"/>
                  </a:moveTo>
                  <a:lnTo>
                    <a:pt x="1037517" y="336637"/>
                  </a:lnTo>
                  <a:lnTo>
                    <a:pt x="1038667" y="336640"/>
                  </a:lnTo>
                  <a:lnTo>
                    <a:pt x="1039199" y="337272"/>
                  </a:lnTo>
                  <a:lnTo>
                    <a:pt x="1052106" y="355777"/>
                  </a:lnTo>
                  <a:lnTo>
                    <a:pt x="1048078" y="368609"/>
                  </a:lnTo>
                  <a:lnTo>
                    <a:pt x="1021226" y="398838"/>
                  </a:lnTo>
                  <a:lnTo>
                    <a:pt x="977208" y="408968"/>
                  </a:lnTo>
                  <a:lnTo>
                    <a:pt x="948771" y="412184"/>
                  </a:lnTo>
                  <a:lnTo>
                    <a:pt x="932947" y="414326"/>
                  </a:lnTo>
                  <a:lnTo>
                    <a:pt x="916053" y="417202"/>
                  </a:lnTo>
                  <a:lnTo>
                    <a:pt x="903028" y="417515"/>
                  </a:lnTo>
                  <a:lnTo>
                    <a:pt x="890081" y="418173"/>
                  </a:lnTo>
                  <a:lnTo>
                    <a:pt x="877205" y="419124"/>
                  </a:lnTo>
                  <a:lnTo>
                    <a:pt x="864395" y="420311"/>
                  </a:lnTo>
                  <a:lnTo>
                    <a:pt x="851646" y="421679"/>
                  </a:lnTo>
                  <a:lnTo>
                    <a:pt x="788611" y="429326"/>
                  </a:lnTo>
                  <a:lnTo>
                    <a:pt x="776108" y="430633"/>
                  </a:lnTo>
                  <a:lnTo>
                    <a:pt x="763627" y="431736"/>
                  </a:lnTo>
                  <a:lnTo>
                    <a:pt x="751162" y="432583"/>
                  </a:lnTo>
                  <a:lnTo>
                    <a:pt x="738707" y="433117"/>
                  </a:lnTo>
                  <a:lnTo>
                    <a:pt x="739355" y="445222"/>
                  </a:lnTo>
                  <a:lnTo>
                    <a:pt x="729338" y="479704"/>
                  </a:lnTo>
                  <a:lnTo>
                    <a:pt x="725611" y="486738"/>
                  </a:lnTo>
                  <a:lnTo>
                    <a:pt x="721429" y="495957"/>
                  </a:lnTo>
                  <a:lnTo>
                    <a:pt x="717006" y="507973"/>
                  </a:lnTo>
                  <a:lnTo>
                    <a:pt x="712455" y="523586"/>
                  </a:lnTo>
                  <a:lnTo>
                    <a:pt x="526122" y="541604"/>
                  </a:lnTo>
                  <a:lnTo>
                    <a:pt x="541591" y="680872"/>
                  </a:lnTo>
                  <a:lnTo>
                    <a:pt x="526127" y="690066"/>
                  </a:lnTo>
                  <a:lnTo>
                    <a:pt x="512612" y="698781"/>
                  </a:lnTo>
                  <a:lnTo>
                    <a:pt x="481697" y="722049"/>
                  </a:lnTo>
                  <a:lnTo>
                    <a:pt x="455215" y="746365"/>
                  </a:lnTo>
                  <a:lnTo>
                    <a:pt x="449847" y="751246"/>
                  </a:lnTo>
                  <a:lnTo>
                    <a:pt x="412228" y="770468"/>
                  </a:lnTo>
                  <a:lnTo>
                    <a:pt x="380627" y="773609"/>
                  </a:lnTo>
                  <a:lnTo>
                    <a:pt x="1145095" y="773609"/>
                  </a:lnTo>
                  <a:lnTo>
                    <a:pt x="1145095" y="336637"/>
                  </a:lnTo>
                  <a:close/>
                </a:path>
                <a:path w="1145540" h="1005839">
                  <a:moveTo>
                    <a:pt x="261103" y="731164"/>
                  </a:moveTo>
                  <a:lnTo>
                    <a:pt x="221542" y="733536"/>
                  </a:lnTo>
                  <a:lnTo>
                    <a:pt x="169908" y="739469"/>
                  </a:lnTo>
                  <a:lnTo>
                    <a:pt x="157614" y="740788"/>
                  </a:lnTo>
                  <a:lnTo>
                    <a:pt x="145689" y="741844"/>
                  </a:lnTo>
                  <a:lnTo>
                    <a:pt x="134197" y="742538"/>
                  </a:lnTo>
                  <a:lnTo>
                    <a:pt x="301587" y="742538"/>
                  </a:lnTo>
                  <a:lnTo>
                    <a:pt x="296314" y="738520"/>
                  </a:lnTo>
                  <a:lnTo>
                    <a:pt x="286941" y="732053"/>
                  </a:lnTo>
                  <a:lnTo>
                    <a:pt x="274117" y="731295"/>
                  </a:lnTo>
                  <a:lnTo>
                    <a:pt x="261103" y="731164"/>
                  </a:lnTo>
                  <a:close/>
                </a:path>
                <a:path w="1145540" h="1005839">
                  <a:moveTo>
                    <a:pt x="357671" y="448754"/>
                  </a:moveTo>
                  <a:lnTo>
                    <a:pt x="340423" y="448754"/>
                  </a:lnTo>
                  <a:lnTo>
                    <a:pt x="347000" y="468132"/>
                  </a:lnTo>
                  <a:lnTo>
                    <a:pt x="372920" y="503461"/>
                  </a:lnTo>
                  <a:lnTo>
                    <a:pt x="385461" y="509957"/>
                  </a:lnTo>
                  <a:lnTo>
                    <a:pt x="382174" y="498485"/>
                  </a:lnTo>
                  <a:lnTo>
                    <a:pt x="365651" y="462522"/>
                  </a:lnTo>
                  <a:lnTo>
                    <a:pt x="357671" y="448754"/>
                  </a:lnTo>
                  <a:close/>
                </a:path>
                <a:path w="1145540" h="1005839">
                  <a:moveTo>
                    <a:pt x="1145095" y="324967"/>
                  </a:moveTo>
                  <a:lnTo>
                    <a:pt x="649922" y="324967"/>
                  </a:lnTo>
                  <a:lnTo>
                    <a:pt x="660102" y="333898"/>
                  </a:lnTo>
                  <a:lnTo>
                    <a:pt x="667763" y="342110"/>
                  </a:lnTo>
                  <a:lnTo>
                    <a:pt x="673405" y="349579"/>
                  </a:lnTo>
                  <a:lnTo>
                    <a:pt x="677526" y="356283"/>
                  </a:lnTo>
                  <a:lnTo>
                    <a:pt x="680626" y="362197"/>
                  </a:lnTo>
                  <a:lnTo>
                    <a:pt x="683204" y="367300"/>
                  </a:lnTo>
                  <a:lnTo>
                    <a:pt x="685759" y="371566"/>
                  </a:lnTo>
                  <a:lnTo>
                    <a:pt x="688789" y="374974"/>
                  </a:lnTo>
                  <a:lnTo>
                    <a:pt x="692795" y="377501"/>
                  </a:lnTo>
                  <a:lnTo>
                    <a:pt x="698274" y="379121"/>
                  </a:lnTo>
                  <a:lnTo>
                    <a:pt x="705726" y="379814"/>
                  </a:lnTo>
                  <a:lnTo>
                    <a:pt x="715651" y="379555"/>
                  </a:lnTo>
                  <a:lnTo>
                    <a:pt x="728546" y="378321"/>
                  </a:lnTo>
                  <a:lnTo>
                    <a:pt x="744912" y="376089"/>
                  </a:lnTo>
                  <a:lnTo>
                    <a:pt x="765247" y="372836"/>
                  </a:lnTo>
                  <a:lnTo>
                    <a:pt x="943927" y="340436"/>
                  </a:lnTo>
                  <a:lnTo>
                    <a:pt x="986408" y="340436"/>
                  </a:lnTo>
                  <a:lnTo>
                    <a:pt x="1024782" y="338729"/>
                  </a:lnTo>
                  <a:lnTo>
                    <a:pt x="1037517" y="336637"/>
                  </a:lnTo>
                  <a:lnTo>
                    <a:pt x="1145095" y="336637"/>
                  </a:lnTo>
                  <a:lnTo>
                    <a:pt x="1145095" y="324967"/>
                  </a:lnTo>
                  <a:close/>
                </a:path>
                <a:path w="1145540" h="1005839">
                  <a:moveTo>
                    <a:pt x="1145095" y="272104"/>
                  </a:moveTo>
                  <a:lnTo>
                    <a:pt x="299056" y="272104"/>
                  </a:lnTo>
                  <a:lnTo>
                    <a:pt x="304415" y="272696"/>
                  </a:lnTo>
                  <a:lnTo>
                    <a:pt x="310518" y="274980"/>
                  </a:lnTo>
                  <a:lnTo>
                    <a:pt x="347302" y="306826"/>
                  </a:lnTo>
                  <a:lnTo>
                    <a:pt x="375898" y="348363"/>
                  </a:lnTo>
                  <a:lnTo>
                    <a:pt x="386854" y="371386"/>
                  </a:lnTo>
                  <a:lnTo>
                    <a:pt x="649922" y="324967"/>
                  </a:lnTo>
                  <a:lnTo>
                    <a:pt x="1145095" y="324967"/>
                  </a:lnTo>
                  <a:lnTo>
                    <a:pt x="1145095" y="272104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object 60"/>
            <p:cNvSpPr/>
            <p:nvPr/>
          </p:nvSpPr>
          <p:spPr>
            <a:xfrm>
              <a:off x="7206165" y="2017480"/>
              <a:ext cx="154940" cy="148590"/>
            </a:xfrm>
            <a:custGeom>
              <a:avLst/>
              <a:gdLst/>
              <a:ahLst/>
              <a:cxnLst/>
              <a:rect l="l" t="t" r="r" b="b"/>
              <a:pathLst>
                <a:path w="154940" h="148589">
                  <a:moveTo>
                    <a:pt x="87340" y="0"/>
                  </a:moveTo>
                  <a:lnTo>
                    <a:pt x="44010" y="11553"/>
                  </a:lnTo>
                  <a:lnTo>
                    <a:pt x="10724" y="39319"/>
                  </a:lnTo>
                  <a:lnTo>
                    <a:pt x="0" y="71263"/>
                  </a:lnTo>
                  <a:lnTo>
                    <a:pt x="572" y="82028"/>
                  </a:lnTo>
                  <a:lnTo>
                    <a:pt x="18647" y="121023"/>
                  </a:lnTo>
                  <a:lnTo>
                    <a:pt x="53063" y="145164"/>
                  </a:lnTo>
                  <a:lnTo>
                    <a:pt x="72685" y="148182"/>
                  </a:lnTo>
                  <a:lnTo>
                    <a:pt x="82450" y="146818"/>
                  </a:lnTo>
                  <a:lnTo>
                    <a:pt x="91936" y="143307"/>
                  </a:lnTo>
                  <a:lnTo>
                    <a:pt x="107037" y="139981"/>
                  </a:lnTo>
                  <a:lnTo>
                    <a:pt x="145854" y="110663"/>
                  </a:lnTo>
                  <a:lnTo>
                    <a:pt x="154576" y="78683"/>
                  </a:lnTo>
                  <a:lnTo>
                    <a:pt x="154033" y="67420"/>
                  </a:lnTo>
                  <a:lnTo>
                    <a:pt x="136771" y="25849"/>
                  </a:lnTo>
                  <a:lnTo>
                    <a:pt x="99269" y="1549"/>
                  </a:lnTo>
                  <a:lnTo>
                    <a:pt x="8734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object 77"/>
            <p:cNvSpPr txBox="1"/>
            <p:nvPr/>
          </p:nvSpPr>
          <p:spPr>
            <a:xfrm>
              <a:off x="7919359" y="1716442"/>
              <a:ext cx="1097858" cy="5321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08279" marR="5080" indent="-196215">
                <a:lnSpc>
                  <a:spcPts val="1140"/>
                </a:lnSpc>
              </a:pPr>
              <a:r>
                <a:rPr sz="12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Национальная оборона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  <a:p>
              <a:pPr marL="287020">
                <a:lnSpc>
                  <a:spcPct val="100000"/>
                </a:lnSpc>
                <a:spcBef>
                  <a:spcPts val="385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828,6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660232" y="5445224"/>
            <a:ext cx="2288477" cy="1004569"/>
            <a:chOff x="7030725" y="5775585"/>
            <a:chExt cx="2072452" cy="1004569"/>
          </a:xfrm>
        </p:grpSpPr>
        <p:sp>
          <p:nvSpPr>
            <p:cNvPr id="94" name="object 66"/>
            <p:cNvSpPr/>
            <p:nvPr/>
          </p:nvSpPr>
          <p:spPr>
            <a:xfrm>
              <a:off x="7030725" y="5775585"/>
              <a:ext cx="1080120" cy="1004569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object 84"/>
            <p:cNvSpPr txBox="1"/>
            <p:nvPr/>
          </p:nvSpPr>
          <p:spPr>
            <a:xfrm>
              <a:off x="8146867" y="5895916"/>
              <a:ext cx="956310" cy="8771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019"/>
                </a:lnSpc>
              </a:pPr>
              <a:r>
                <a:rPr sz="1000" dirty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Обслуживание государственного и муниципального долга</a:t>
              </a:r>
              <a:endParaRPr sz="10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380"/>
                </a:spcBef>
              </a:pPr>
              <a:r>
                <a:rPr lang="ru-RU" sz="1200" b="1" dirty="0" smtClean="0">
                  <a:solidFill>
                    <a:srgbClr val="2B2A29"/>
                  </a:solidFill>
                  <a:latin typeface="Times New Roman" pitchFamily="18" charset="0"/>
                  <a:cs typeface="Times New Roman" pitchFamily="18" charset="0"/>
                </a:rPr>
                <a:t>150,0</a:t>
              </a:r>
              <a:endParaRPr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043608" y="3326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БЮДЖЕТА ПО ОСНОВНЫМ НАПРАВЛЕНИЯМ НА 2018 ГОД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Picture 8" descr="&amp;Ocy;&amp;tcy; &amp;fcy;&amp;iecy;&amp;dcy;&amp;iecy;&amp;rcy;&amp;acy;&amp;lcy;&amp;softcy;&amp;ncy;&amp;ocy;&amp;jcy; &amp;tcy;&amp;rcy;&amp;acy;&amp;scy;&amp;scy;&amp;ycy; &amp;dcy;&amp;ocy; &amp;dcy;&amp;acy;&amp;lcy;&amp;softcy;&amp;ncy;&amp;iecy;&amp;jcy; &amp;dcy;&amp;iecy;&amp;rcy;&amp;iecy;&amp;vcy;&amp;n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540270" cy="18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2160" y="2780928"/>
            <a:ext cx="2592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7030A0"/>
                </a:solidFill>
              </a:rPr>
              <a:t>Субсидии на реализацию мероприятий федеральной целевой программы "Устойчивое развитие сельских территорий на 2014-2017 годы и на период до 2020 года»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7030A0"/>
                </a:solidFill>
              </a:rPr>
              <a:t>Реконструкция автодорог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7030A0"/>
                </a:solidFill>
              </a:rPr>
              <a:t>Осуществление части полномочий по содержанию дорог внутри поселений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437112"/>
            <a:ext cx="2736304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100" dirty="0" smtClean="0">
                <a:solidFill>
                  <a:srgbClr val="00B050"/>
                </a:solidFill>
              </a:rPr>
              <a:t>Строительство и замена тепловых сетей с использованием </a:t>
            </a:r>
            <a:r>
              <a:rPr lang="ru-RU" sz="1100" dirty="0" err="1" smtClean="0">
                <a:solidFill>
                  <a:srgbClr val="00B050"/>
                </a:solidFill>
              </a:rPr>
              <a:t>энергоэффективных</a:t>
            </a:r>
            <a:r>
              <a:rPr lang="ru-RU" sz="1100" dirty="0" smtClean="0">
                <a:solidFill>
                  <a:srgbClr val="00B050"/>
                </a:solidFill>
              </a:rPr>
              <a:t> технологий и материалов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B050"/>
                </a:solidFill>
              </a:rPr>
              <a:t>Технические и технологические мероприятия по повышению </a:t>
            </a:r>
            <a:r>
              <a:rPr lang="ru-RU" sz="1100" dirty="0" err="1" smtClean="0">
                <a:solidFill>
                  <a:srgbClr val="00B050"/>
                </a:solidFill>
              </a:rPr>
              <a:t>энергоэффективности</a:t>
            </a:r>
            <a:r>
              <a:rPr lang="ru-RU" sz="1100" dirty="0" smtClean="0">
                <a:solidFill>
                  <a:srgbClr val="00B050"/>
                </a:solidFill>
              </a:rPr>
              <a:t> на объектах бюджетной сферы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B050"/>
                </a:solidFill>
              </a:rPr>
              <a:t> Внедрение энергосберегающего осветительного оборудования и систем автоматического управления освещением</a:t>
            </a:r>
          </a:p>
        </p:txBody>
      </p:sp>
      <p:pic>
        <p:nvPicPr>
          <p:cNvPr id="10" name="Picture 2" descr="&amp;Rcy;&amp;acy;&amp;bcy;&amp;ocy;&amp;tcy;&amp;ycy; &amp;ncy;&amp;acy; &amp;tcy;&amp;iecy;&amp;pcy;&amp;lcy;&amp;ocy;&amp;tcy;&amp;rcy;&amp;acy;&amp;scy;&amp;scy;&amp;iecy; &amp;vcy; &amp;Scy;&amp;ucy;&amp;khcy;&amp;icy;&amp;ncy;&amp;icy;&amp;chcy;&amp;acy;&amp;kh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692696"/>
            <a:ext cx="2736304" cy="1995240"/>
          </a:xfrm>
          <a:prstGeom prst="rect">
            <a:avLst/>
          </a:prstGeom>
          <a:noFill/>
        </p:spPr>
      </p:pic>
      <p:pic>
        <p:nvPicPr>
          <p:cNvPr id="11" name="Picture 4" descr="http://www.info-suhinichi.ru/images/stories/statyi/obshie/blago-7-2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437112"/>
            <a:ext cx="2686277" cy="19971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75656" y="26064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РАСХОДЫ ПО ДОРОЖНОМУ ХОЗЯЙСТВУ И В СФЕРЕ ЖКХ НА 2018 ГОД – </a:t>
            </a:r>
            <a:r>
              <a:rPr lang="ru-RU" sz="1600" dirty="0" smtClean="0">
                <a:solidFill>
                  <a:srgbClr val="FF0000"/>
                </a:solidFill>
              </a:rPr>
              <a:t>48,4 млн.руб.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052736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7030A0"/>
                </a:solidFill>
              </a:rPr>
              <a:t>Проведение работ по ремонту  водопроводных  сетей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7030A0"/>
                </a:solidFill>
              </a:rPr>
              <a:t>Разработка   схем водоснабжения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7030A0"/>
                </a:solidFill>
              </a:rPr>
              <a:t>Паспортизация  и регистрация   объектов   водоснабжения</a:t>
            </a:r>
          </a:p>
          <a:p>
            <a:endParaRPr lang="ru-RU" sz="11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2636912"/>
            <a:ext cx="25202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Проведение мероприятий  по капитальному ремонту муниципального жилищного фонда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Обеспечение функционирования коммунальных объектов МР «Сухиничский район»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Мероприятия по благоустройству</a:t>
            </a:r>
          </a:p>
          <a:p>
            <a:pPr>
              <a:buFont typeface="Wingdings" pitchFamily="2" charset="2"/>
              <a:buChar char="v"/>
            </a:pP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&amp;Ncy;&amp;acy;&amp;pcy;&amp;iecy;&amp;rcy;&amp;iecy;&amp;kcy;&amp;ocy;&amp;rcy; &amp;pcy;&amp;ocy;&amp;gcy;&amp;ocy;&amp;d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246" y="4509120"/>
            <a:ext cx="2742258" cy="2039627"/>
          </a:xfrm>
          <a:prstGeom prst="rect">
            <a:avLst/>
          </a:prstGeom>
          <a:noFill/>
        </p:spPr>
      </p:pic>
      <p:pic>
        <p:nvPicPr>
          <p:cNvPr id="6148" name="Picture 4" descr="http://orgsmi.ru/photos/news/48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832" y="2420888"/>
            <a:ext cx="2861420" cy="207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16632"/>
            <a:ext cx="4320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РАСХОДЫ НА ОБРАЗОВАНИЕ</a:t>
            </a:r>
          </a:p>
        </p:txBody>
      </p:sp>
      <p:pic>
        <p:nvPicPr>
          <p:cNvPr id="33794" name="Picture 2" descr="http://orgsmi.ru/photos/photos/25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3501008"/>
            <a:ext cx="2450163" cy="1632422"/>
          </a:xfrm>
          <a:prstGeom prst="rect">
            <a:avLst/>
          </a:prstGeom>
          <a:noFill/>
        </p:spPr>
      </p:pic>
      <p:pic>
        <p:nvPicPr>
          <p:cNvPr id="33796" name="Picture 4" descr="http://suhinichi.moy.su/_ph/10/5316484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988840"/>
            <a:ext cx="2232248" cy="1548622"/>
          </a:xfrm>
          <a:prstGeom prst="rect">
            <a:avLst/>
          </a:prstGeom>
          <a:noFill/>
        </p:spPr>
      </p:pic>
      <p:pic>
        <p:nvPicPr>
          <p:cNvPr id="33798" name="Picture 6" descr="&amp;Icy;&amp;gcy;&amp;rcy;&amp;acy;&amp;yacy;. &amp;Ocy;&amp;bcy;&amp;ucy;&amp;chcy;&amp;acy;&amp;yacy;&amp;scy;&amp;softcy;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234584" cy="1728192"/>
          </a:xfrm>
          <a:prstGeom prst="rect">
            <a:avLst/>
          </a:prstGeom>
          <a:noFill/>
        </p:spPr>
      </p:pic>
      <p:pic>
        <p:nvPicPr>
          <p:cNvPr id="33800" name="Picture 8" descr="http://yasobe.ru/images/uploaded/c750569daa443386f17b45008c1f9ff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1916832"/>
            <a:ext cx="2110290" cy="1512168"/>
          </a:xfrm>
          <a:prstGeom prst="rect">
            <a:avLst/>
          </a:prstGeom>
          <a:noFill/>
        </p:spPr>
      </p:pic>
      <p:pic>
        <p:nvPicPr>
          <p:cNvPr id="33806" name="Picture 14" descr="&amp;Ncy;&amp;acy;&amp;shcy;&amp;icy; &amp;tcy;&amp;rcy;&amp;yucy;&amp;kcy;&amp;icy; &amp;pcy;&amp;rcy;&amp;ocy;&amp;tcy;&amp;icy;&amp;vcy; &amp;scy;&amp;kcy;&amp;ucy;&amp;kcy;&amp;icy;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17032"/>
            <a:ext cx="2382218" cy="1584176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395536" y="393305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915816" y="548680"/>
          <a:ext cx="32403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146" name="Picture 2" descr="http://orgsmi.ru/photos/news/257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832" y="3573016"/>
            <a:ext cx="2904525" cy="1728192"/>
          </a:xfrm>
          <a:prstGeom prst="rect">
            <a:avLst/>
          </a:prstGeom>
          <a:noFill/>
        </p:spPr>
      </p:pic>
      <p:pic>
        <p:nvPicPr>
          <p:cNvPr id="6148" name="Picture 4" descr="&amp;Ncy;&amp;ocy;&amp;vcy;&amp;icy;&amp;chcy;&amp;kcy;&amp;icy; &amp;pcy;&amp;ocy;&amp;pcy;&amp;acy;&amp;lcy;&amp;icy; &amp;vcy; «&amp;Scy;&amp;kcy;&amp;acy;&amp;zcy;&amp;kcy;&amp;ucy;»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16633"/>
            <a:ext cx="2304256" cy="1656184"/>
          </a:xfrm>
          <a:prstGeom prst="rect">
            <a:avLst/>
          </a:prstGeom>
          <a:noFill/>
        </p:spPr>
      </p:pic>
      <p:pic>
        <p:nvPicPr>
          <p:cNvPr id="33804" name="Picture 12" descr="&amp;Zcy;&amp;ocy;&amp;lcy;&amp;ocy;&amp;tcy;&amp;ycy;&amp;iecy; &amp;gcy;&amp;ocy;&amp;dcy;&amp;y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700" y="5301209"/>
            <a:ext cx="2298124" cy="1556792"/>
          </a:xfrm>
          <a:prstGeom prst="rect">
            <a:avLst/>
          </a:prstGeom>
          <a:noFill/>
        </p:spPr>
      </p:pic>
      <p:pic>
        <p:nvPicPr>
          <p:cNvPr id="6150" name="Picture 6" descr="&amp;Dcy;&amp;ocy;&amp;bcy;&amp;rcy;&amp;ocy; &amp;scy;&amp;icy;&amp;lcy;&amp;softcy;&amp;ncy;&amp;iecy;&amp;ie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5373216"/>
            <a:ext cx="2232248" cy="1484784"/>
          </a:xfrm>
          <a:prstGeom prst="rect">
            <a:avLst/>
          </a:prstGeom>
          <a:noFill/>
        </p:spPr>
      </p:pic>
      <p:pic>
        <p:nvPicPr>
          <p:cNvPr id="6152" name="Picture 8" descr="&amp;Ncy;&amp;acy;&amp;scy;&amp;tcy;&amp;rcy;&amp;ocy;&amp;jcy; &amp;ncy;&amp;acy; &amp;vcy;&amp;iecy;&amp;scy;&amp;softcy; &amp;ucy;&amp;chcy;&amp;iecy;&amp;bcy;&amp;ncy;&amp;ycy;&amp;jcy; &amp;gcy;&amp;ocy;&amp;d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5157192"/>
            <a:ext cx="2341039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80720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РАСХОДЫ В СФЕРЕ КУЛЬТУРЫ на 2018 год – </a:t>
            </a:r>
            <a:r>
              <a:rPr lang="ru-RU" sz="1600" dirty="0" smtClean="0">
                <a:solidFill>
                  <a:srgbClr val="FF0000"/>
                </a:solidFill>
              </a:rPr>
              <a:t>76,3 млн.руб.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15672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      Структура отрасли культуры включает в себя отдел культуры, МСКК (Межпоселенческий социально-культурный комплекс), МЦБС (Межпоселенческая центральная библиотечная система), ДШИ (Детская школа искусств).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170" name="Picture 2" descr="http://belinklg.narod.ru/images/clip_mag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1844825"/>
            <a:ext cx="2376263" cy="1800199"/>
          </a:xfrm>
          <a:prstGeom prst="rect">
            <a:avLst/>
          </a:prstGeom>
          <a:noFill/>
        </p:spPr>
      </p:pic>
      <p:pic>
        <p:nvPicPr>
          <p:cNvPr id="7176" name="Picture 8" descr="http://orgsmi.ru/photos/news/8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988840"/>
            <a:ext cx="2918148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9872" y="40050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МСКК: 19 клубов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7890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МЦБС: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библиотек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36450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ДШИ: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 творческих коллективов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7" name="Picture 9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797152"/>
            <a:ext cx="1572768" cy="1820570"/>
          </a:xfrm>
          <a:prstGeom prst="rect">
            <a:avLst/>
          </a:prstGeom>
          <a:noFill/>
        </p:spPr>
      </p:pic>
      <p:sp>
        <p:nvSpPr>
          <p:cNvPr id="7179" name="AutoShape 11" descr="https://pp.userapi.com/c637521/v637521328/91aa5/3Rjp6G5pY4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1" name="AutoShape 13" descr="https://pp.userapi.com/c637521/v637521328/91aa5/3Rjp6G5pY4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3" name="AutoShape 15" descr="https://pp.userapi.com/c637521/v637521328/91aa5/3Rjp6G5pY4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&amp;Scy; &amp;yucy;&amp;bcy;&amp;icy;&amp;lcy;&amp;iecy;&amp;iecy;&amp;mcy;, &amp;shcy;&amp;kcy;&amp;ocy;&amp;lcy;&amp;acy; &amp;icy;&amp;scy;&amp;kcy;&amp;ucy;&amp;scy;&amp;scy;&amp;tcy;&amp;vcy;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44824"/>
            <a:ext cx="2488557" cy="1779318"/>
          </a:xfrm>
          <a:prstGeom prst="rect">
            <a:avLst/>
          </a:prstGeom>
          <a:noFill/>
        </p:spPr>
      </p:pic>
      <p:sp>
        <p:nvSpPr>
          <p:cNvPr id="7185" name="AutoShape 17" descr="https://pp.userapi.com/c637521/v637521328/91aa5/3Rjp6G5pY4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7" name="AutoShape 19" descr="https://pp.userapi.com/c604418/v604418328/11a14/7wm7_MztIM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9" name="AutoShape 21" descr="https://pp.userapi.com/c604418/v604418328/11a14/7wm7_MztIM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1" name="AutoShape 23" descr="https://pp.userapi.com/c604418/v604418328/11a14/7wm7_MztIM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2" name="Picture 24" descr="D:\Загрузки\7wm7_MztIM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8072" y="4653136"/>
            <a:ext cx="3017513" cy="2088232"/>
          </a:xfrm>
          <a:prstGeom prst="rect">
            <a:avLst/>
          </a:prstGeom>
          <a:noFill/>
        </p:spPr>
      </p:pic>
      <p:pic>
        <p:nvPicPr>
          <p:cNvPr id="7193" name="Picture 25" descr="D:\Загрузки\3Rjp6G5pY4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1" y="4581128"/>
            <a:ext cx="3155123" cy="2102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&amp;Dcy;&amp;acy;&amp;rcy;&amp;icy;&amp;tcy;&amp;softcy; &amp;scy;&amp;chcy;&amp;acy;&amp;scy;&amp;tcy;&amp;softcy;&amp;iecy; &amp;dcy;&amp;iecy;&amp;tcy;&amp;y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13176"/>
            <a:ext cx="2705268" cy="1656184"/>
          </a:xfrm>
          <a:prstGeom prst="rect">
            <a:avLst/>
          </a:prstGeom>
          <a:noFill/>
        </p:spPr>
      </p:pic>
      <p:pic>
        <p:nvPicPr>
          <p:cNvPr id="2052" name="Picture 4" descr="&amp;CHcy;&amp;tcy;&amp;ocy;&amp;bcy;&amp;ycy; &amp;scy;&amp;chcy;&amp;acy;&amp;scy;&amp;tcy;&amp;lcy;&amp;icy;&amp;vcy;&amp;ycy; &amp;bcy;&amp;ycy;&amp;lcy;&amp;icy; &amp;dcy;&amp;iecy;&amp;tcy;&amp;icy;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2664296" cy="18882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88640"/>
            <a:ext cx="583264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РАСХОДЫ  В ОБЛАСТИ СОЦИАЛЬНОЙ ПОЛИТИКИ на 2018 год </a:t>
            </a:r>
            <a:r>
              <a:rPr lang="ru-RU" sz="1600" dirty="0" smtClean="0"/>
              <a:t>-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164,8 млн. рублей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2474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Финансирование СРЦН «Лучики надежды»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Организация предоставления денежных выплат, пособий и компенсаций отдельным категориям граждан области в соответствии с региональным законодательством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 Средства на социальную поддержку детей-сирот и детей, оставшихся без попечения родителей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 Пособие на погребение безработных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Предоставление гражданам субсидий на оплату жилого помещения и коммунальных услуг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Обеспечение социальных выплат, пособий, компенсации детям, семьям с детьми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Оплата жилищно-коммунальных услуг отдельным категориям граждан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Охрана семьи и детства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146" name="Picture 2" descr="&amp;Ocy;&amp;tcy;&amp;kcy;&amp;rcy;&amp;ocy;&amp;jcy; &amp;scy;&amp;vcy;&amp;ocy;&amp;jcy; &amp;mcy;&amp;icy;&amp;rcy;, &amp;tcy;&amp;ycy; &amp;ncy;&amp;iecy; &amp;ocy;&amp;dcy;&amp;icy;&amp;ncy;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96952"/>
            <a:ext cx="2707065" cy="1800200"/>
          </a:xfrm>
          <a:prstGeom prst="rect">
            <a:avLst/>
          </a:prstGeom>
          <a:noFill/>
        </p:spPr>
      </p:pic>
      <p:pic>
        <p:nvPicPr>
          <p:cNvPr id="6150" name="Picture 6" descr="&amp;CHcy;&amp;ucy;&amp;zhcy;&amp;ocy;&amp;gcy;&amp;ocy; &amp;scy;&amp;dcy;&amp;iecy;&amp;lcy;&amp;acy;&amp;tcy;&amp;softcy; &amp;scy;&amp;vcy;&amp;ocy;&amp;icy;&amp;m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221088"/>
            <a:ext cx="2795186" cy="1844824"/>
          </a:xfrm>
          <a:prstGeom prst="rect">
            <a:avLst/>
          </a:prstGeom>
          <a:noFill/>
        </p:spPr>
      </p:pic>
      <p:pic>
        <p:nvPicPr>
          <p:cNvPr id="6152" name="Picture 8" descr="&amp;Vcy;.&amp;Vcy;. &amp;Pcy;&amp;Acy;&amp;Vcy;&amp;Lcy;&amp;Ocy;&amp;Vcy;&amp;Acy;: &amp;Ncy;&amp;acy;&amp;dcy;&amp;ocy; &amp;rcy;&amp;acy;&amp;dcy;&amp;ocy;&amp;vcy;&amp;acy;&amp;tcy;&amp;softcy;&amp;scy;&amp;yacy; &amp;zhcy;&amp;icy;&amp;zcy;&amp;ncy;&amp;icy; &amp;icy; &amp;vcy;&amp;iecy;&amp;rcy;&amp;icy;&amp;tcy;&amp;softcy; &amp;vcy; &amp;scy;&amp;vcy;&amp;ocy;&amp;icy; &amp;scy;&amp;icy;&amp;lcy;&amp;ycy;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941168"/>
            <a:ext cx="2304256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27279"/>
            <a:ext cx="1714792" cy="1730721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229200"/>
            <a:ext cx="1827886" cy="1504188"/>
          </a:xfrm>
          <a:prstGeom prst="rect">
            <a:avLst/>
          </a:prstGeom>
          <a:noFill/>
        </p:spPr>
      </p:pic>
      <p:pic>
        <p:nvPicPr>
          <p:cNvPr id="1030" name="Picture 6" descr="&amp;Acy;&amp;bcy;&amp;scy;&amp;ocy;&amp;lcy;&amp;yucy;&amp;tcy;&amp;ncy;&amp;ycy;&amp;iecy; &amp;pcy;&amp;ocy;&amp;bcy;&amp;iecy;&amp;dcy;&amp;icy;&amp;tcy;&amp;iecy;&amp;lcy;&amp;icy;!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6"/>
            <a:ext cx="2828883" cy="1872208"/>
          </a:xfrm>
          <a:prstGeom prst="ellipse">
            <a:avLst/>
          </a:prstGeom>
          <a:noFill/>
        </p:spPr>
      </p:pic>
      <p:pic>
        <p:nvPicPr>
          <p:cNvPr id="1032" name="Picture 8" descr="&amp;Vcy; &amp;scy;&amp;pcy;&amp;ocy;&amp;rcy;&amp;tcy;&amp;icy;&amp;vcy;&amp;ncy;&amp;ocy;&amp;mcy; &amp;pcy;&amp;ocy;&amp;rcy;&amp;ycy;&amp;v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052736"/>
            <a:ext cx="2859311" cy="1838269"/>
          </a:xfrm>
          <a:prstGeom prst="ellipse">
            <a:avLst/>
          </a:prstGeom>
          <a:noFill/>
        </p:spPr>
      </p:pic>
      <p:pic>
        <p:nvPicPr>
          <p:cNvPr id="1034" name="Picture 10" descr="&amp;Vcy; &amp;chcy;&amp;iecy;&amp;scy;&amp;tcy;&amp;softcy; &amp;Acy;&amp;lcy;&amp;iecy;&amp;kcy;&amp;scy;&amp;acy;&amp;ncy;&amp;dcy;&amp;rcy;&amp;acy; &amp;Pcy;&amp;lcy;&amp;yucy;&amp;shchcy;&amp;acy;&amp;ncy;&amp;tscy;&amp;iecy;&amp;v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29000"/>
            <a:ext cx="2957469" cy="1656184"/>
          </a:xfrm>
          <a:prstGeom prst="ellipse">
            <a:avLst/>
          </a:prstGeom>
          <a:noFill/>
        </p:spPr>
      </p:pic>
      <p:sp>
        <p:nvSpPr>
          <p:cNvPr id="1036" name="AutoShape 12" descr="https://pp.userapi.com/c841037/v841037444/47720/C09tUIDoY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pp.userapi.com/c841037/v841037444/47720/C09tUIDoY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X:\БЮДЖЕТ 2018\C09tUIDoYD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4913672"/>
            <a:ext cx="2917632" cy="1944328"/>
          </a:xfrm>
          <a:prstGeom prst="ellipse">
            <a:avLst/>
          </a:prstGeom>
          <a:noFill/>
        </p:spPr>
      </p:pic>
      <p:sp>
        <p:nvSpPr>
          <p:cNvPr id="1041" name="AutoShape 17" descr="https://pp.userapi.com/c837222/v837222328/3ebf2/u9zMrmKDdu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X:\БЮДЖЕТ 2018\u9zMrmKDdu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5816" y="0"/>
            <a:ext cx="3328370" cy="1872208"/>
          </a:xfrm>
          <a:prstGeom prst="flowChartConnector">
            <a:avLst/>
          </a:prstGeom>
          <a:noFill/>
        </p:spPr>
      </p:pic>
      <p:pic>
        <p:nvPicPr>
          <p:cNvPr id="1043" name="Picture 19" descr="X:\БЮДЖЕТ 2018\Ri43Qzt3EoQ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84168" y="3284984"/>
            <a:ext cx="2917463" cy="1800200"/>
          </a:xfrm>
          <a:prstGeom prst="ellipse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03848" y="1988840"/>
            <a:ext cx="2574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</a:rPr>
              <a:t>РАСХОДЫ В ОБЛАСТИ ФИЗИЧЕСКОЙ КУЛЬТУРЫ И СПОРТА НА 2018 ГОД – </a:t>
            </a:r>
          </a:p>
          <a:p>
            <a:pPr lvl="0" algn="ctr"/>
            <a:r>
              <a:rPr lang="ru-RU" sz="1200" b="1" dirty="0" smtClean="0">
                <a:solidFill>
                  <a:srgbClr val="0070C0"/>
                </a:solidFill>
              </a:rPr>
              <a:t>3 430,0 тыс.руб.: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Функционирование центра тестирования МКУ спортивный центр «Олимпиец»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Проведение физкультурно-массовых мероприятий для населения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Участие в районных и областных спортивных мероприятиях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Приобретение спортивного оборудования и спортивного инвентаря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03475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Bookman Old Style" pitchFamily="18" charset="0"/>
              </a:rPr>
              <a:t>МЕЖБЮДЖЕТНЫЕ ТРАНСФЕРТЫ, ПРЕДОСТАВЛЯЕМЫЕ БЮДЖЕТАМ ПОСЕЛЕНИЙ</a:t>
            </a:r>
            <a:endParaRPr lang="ru-RU" sz="20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5131296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104" y="155679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Дотации</a:t>
            </a:r>
          </a:p>
          <a:p>
            <a:r>
              <a:rPr lang="ru-RU" sz="1400" dirty="0" smtClean="0"/>
              <a:t>(от лат. «</a:t>
            </a:r>
            <a:r>
              <a:rPr lang="ru-RU" sz="1400" dirty="0" err="1" smtClean="0"/>
              <a:t>Dotatio</a:t>
            </a:r>
            <a:r>
              <a:rPr lang="ru-RU" sz="1400" dirty="0" smtClean="0"/>
              <a:t>»-дар, пожертвование) - </a:t>
            </a:r>
          </a:p>
          <a:p>
            <a:r>
              <a:rPr lang="ru-RU" sz="1400" dirty="0" smtClean="0"/>
              <a:t>предоставляются </a:t>
            </a:r>
          </a:p>
          <a:p>
            <a:r>
              <a:rPr lang="ru-RU" sz="1400" dirty="0" smtClean="0"/>
              <a:t>без определения конкретной цели </a:t>
            </a:r>
          </a:p>
          <a:p>
            <a:r>
              <a:rPr lang="ru-RU" sz="1400" dirty="0" smtClean="0"/>
              <a:t>их использования </a:t>
            </a:r>
          </a:p>
          <a:p>
            <a:r>
              <a:rPr lang="ru-RU" sz="1400" dirty="0" smtClean="0"/>
              <a:t>(в качестве финансовой помощи)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3789040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Субвенции</a:t>
            </a:r>
          </a:p>
          <a:p>
            <a:r>
              <a:rPr lang="ru-RU" sz="1400" dirty="0" smtClean="0"/>
              <a:t>(от лат.«</a:t>
            </a:r>
            <a:r>
              <a:rPr lang="ru-RU" sz="1400" dirty="0" err="1" smtClean="0"/>
              <a:t>Subvenire</a:t>
            </a:r>
            <a:r>
              <a:rPr lang="ru-RU" sz="1400" dirty="0" smtClean="0"/>
              <a:t>»–приходить на помощь) - предоставляются на </a:t>
            </a:r>
          </a:p>
          <a:p>
            <a:r>
              <a:rPr lang="ru-RU" sz="1400" dirty="0" smtClean="0"/>
              <a:t>определенные цели для исполнения</a:t>
            </a:r>
          </a:p>
          <a:p>
            <a:r>
              <a:rPr lang="ru-RU" sz="1400" dirty="0" smtClean="0"/>
              <a:t>полномочий, переданных другим </a:t>
            </a:r>
          </a:p>
          <a:p>
            <a:r>
              <a:rPr lang="ru-RU" sz="1400" dirty="0" smtClean="0"/>
              <a:t>публично-правовым образованиям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fo-suhinichi.ru/images/stories/sp/a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6667500" cy="5762625"/>
          </a:xfrm>
          <a:prstGeom prst="rect">
            <a:avLst/>
          </a:prstGeom>
          <a:noFill/>
        </p:spPr>
      </p:pic>
      <p:pic>
        <p:nvPicPr>
          <p:cNvPr id="1030" name="Picture 6" descr="http://www.info-suhinichi.ru/images/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3528392" cy="316835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050" name="AutoShape 2" descr="https://im0-tub-ru.yandex.net/i?id=2fc660d42b889b6add7d468b1807d61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im0-tub-ru.yandex.net/i?id=2fc660d42b889b6add7d468b1807d61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m0-tub-ru.yandex.net/i?id=2fc660d42b889b6add7d468b1807d61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m0-tub-ru.yandex.net/i?id=2fc660d42b889b6add7d468b1807d61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m0-tub-ru.yandex.net/i?id=2fc660d42b889b6add7d468b1807d61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m0-tub-ru.yandex.net/i?id=2fc660d42b889b6add7d468b1807d61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m0-tub-ru.yandex.net/i?id=2fc660d42b889b6add7d468b1807d61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://www.gorod-kropotkin.ru/_pictures/2016/2016-11-23_15-34-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852936"/>
            <a:ext cx="75608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1. Публичные слушания проводятся в целях:</a:t>
            </a:r>
          </a:p>
          <a:p>
            <a:pPr algn="ctr"/>
            <a:r>
              <a:rPr lang="ru-RU" sz="1400" dirty="0" smtClean="0"/>
              <a:t>1.1. Обеспечения гласности и соблюдения интересов населения муниципального района "Сухиничский район" при подготовке правовых актов органами местного самоуправления по вопросам местного значения.</a:t>
            </a:r>
          </a:p>
          <a:p>
            <a:pPr algn="ctr"/>
            <a:r>
              <a:rPr lang="ru-RU" sz="1400" dirty="0" smtClean="0"/>
              <a:t>1.2. Доведения до населения полной и точной информации по рассматриваемым вопросам, проектам правовых актов.</a:t>
            </a:r>
          </a:p>
          <a:p>
            <a:pPr algn="ctr"/>
            <a:r>
              <a:rPr lang="ru-RU" sz="1400" dirty="0" smtClean="0"/>
              <a:t>1.3. Выявления мнения населения по темам и вопросам, выносимым на публичные слушания.</a:t>
            </a:r>
          </a:p>
          <a:p>
            <a:pPr algn="ctr"/>
            <a:r>
              <a:rPr lang="ru-RU" sz="1400" dirty="0" smtClean="0"/>
              <a:t>1.4. Подготовки предложений и рекомендаций для принятия решений органами местного самоуправления по вопросам, выносимым на публичные слушания.</a:t>
            </a:r>
          </a:p>
          <a:p>
            <a:pPr algn="ctr"/>
            <a:r>
              <a:rPr lang="ru-RU" sz="1400" dirty="0" smtClean="0"/>
              <a:t>1.5. Осуществления связи, прямого диалога органов местного самоуправления с жителями района.</a:t>
            </a:r>
          </a:p>
          <a:p>
            <a:pPr algn="ctr"/>
            <a:r>
              <a:rPr lang="ru-RU" sz="1400" dirty="0" smtClean="0"/>
              <a:t>1.6. Оказания влияния общественности на принятие решений органами местного самоуправления.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27584" y="332656"/>
            <a:ext cx="4139952" cy="129266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 гражданин может участвовать в бюджетном процессе? </a:t>
            </a:r>
          </a:p>
          <a:p>
            <a:pPr algn="ctr"/>
            <a:endParaRPr lang="ru-RU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Публичные слушания - это форма прямого волеизъявления граждан, реализуемая путем обсуждения жителями МР "Сухиничский район" проектов муниципальных правовых актов по вопросам местного значения.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073" name="Picture 1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1584176" cy="123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500042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Бюджетная политика муниципального района «Сухиничский район» направлена на создание условий динамичного роста экономики и обеспечение социальной стабильности района, роста экономической и инвестиционной активности предприятий, от чего зависят поступления доходов в бюджет.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5429264"/>
            <a:ext cx="62151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Подготовлено отделом финансов администрации МР «Сухиничский район» на основании решения Районной Думы о бюджете муниципального района «Сухиничский район» на 2018 год и плановый период 2019 и 2020 годов</a:t>
            </a:r>
          </a:p>
          <a:p>
            <a:pPr algn="ctr"/>
            <a:r>
              <a:rPr lang="ru-RU" sz="1400" dirty="0" err="1" smtClean="0"/>
              <a:t>e-mail</a:t>
            </a:r>
            <a:r>
              <a:rPr lang="ru-RU" sz="1400" dirty="0" smtClean="0"/>
              <a:t>: </a:t>
            </a:r>
            <a:r>
              <a:rPr lang="en-US" sz="1400" dirty="0" smtClean="0"/>
              <a:t>fosuhin@mail.ru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21506" name="Picture 2" descr="http://www.myshared.ru/thumbs/29/1306413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Уважаемые жители Сухиничского района!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/>
              <a:t>Предлагаем вашему вниманию презентацию «Бюджет для граждан» к</a:t>
            </a:r>
          </a:p>
          <a:p>
            <a:pPr algn="just"/>
            <a:r>
              <a:rPr lang="ru-RU" dirty="0" smtClean="0"/>
              <a:t>решению Районной Думы о районном бюджете на 2018 год и на</a:t>
            </a:r>
          </a:p>
          <a:p>
            <a:pPr algn="just"/>
            <a:r>
              <a:rPr lang="ru-RU" dirty="0" smtClean="0"/>
              <a:t>плановый период 2019 и 2020 годов, подготовленную в соответствии с Методическими рекомендациями по предоставлению бюджетов субъектов Российской Федерации и местных бюджетов и отчетов об их исполнении в доступной для граждан форме (приказ Минфина России от 22. 09. 2015  No145н).</a:t>
            </a:r>
            <a:endParaRPr lang="ru-RU" dirty="0"/>
          </a:p>
        </p:txBody>
      </p:sp>
      <p:pic>
        <p:nvPicPr>
          <p:cNvPr id="4" name="Picture 2" descr="http://temples.ru/private/f000528/528_0281980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284984"/>
            <a:ext cx="2520280" cy="1689692"/>
          </a:xfrm>
          <a:prstGeom prst="rect">
            <a:avLst/>
          </a:prstGeom>
          <a:noFill/>
        </p:spPr>
      </p:pic>
      <p:pic>
        <p:nvPicPr>
          <p:cNvPr id="67586" name="Picture 2" descr="http://photos.wikimapia.org/p/00/00/57/59/09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4941168"/>
            <a:ext cx="2520279" cy="1800200"/>
          </a:xfrm>
          <a:prstGeom prst="rect">
            <a:avLst/>
          </a:prstGeom>
          <a:noFill/>
        </p:spPr>
      </p:pic>
      <p:pic>
        <p:nvPicPr>
          <p:cNvPr id="67590" name="Picture 6" descr="http://mtdata.ru/u15/photoEE56/20762957354-0/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941168"/>
            <a:ext cx="2592288" cy="1729036"/>
          </a:xfrm>
          <a:prstGeom prst="rect">
            <a:avLst/>
          </a:prstGeom>
          <a:noFill/>
        </p:spPr>
      </p:pic>
      <p:pic>
        <p:nvPicPr>
          <p:cNvPr id="67588" name="Picture 4" descr="http://gtrk-kaluga.ru/public/upload/news/5230/images/m_07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3212976"/>
            <a:ext cx="2592288" cy="1728192"/>
          </a:xfrm>
          <a:prstGeom prst="rect">
            <a:avLst/>
          </a:prstGeom>
          <a:noFill/>
        </p:spPr>
      </p:pic>
      <p:pic>
        <p:nvPicPr>
          <p:cNvPr id="18434" name="Picture 2" descr="http://orgsmi.ru/photos/news/4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2924944"/>
            <a:ext cx="274316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700813"/>
            <a:ext cx="2909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7E848D">
                          <a:shade val="50000"/>
                          <a:satMod val="190000"/>
                        </a:srgbClr>
                      </a:gs>
                      <a:gs pos="0">
                        <a:srgbClr val="7E848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ЦЕЛЬ: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62068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Ознакомление граждан (заинтересованных лиц) с основными моментами бюджета муниципального района «Сухиничский район»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2852936"/>
            <a:ext cx="2952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ЗАДАЧИ: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5085184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РЕЗУЛЬТАТ: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508518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уровня финансовых знаний и гражданской активности населения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270892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предоставление гражданам в понятной и доступной форме информации о приоритетах бюджетной политики, параметрах бюджетной системы.</a:t>
            </a:r>
            <a:endParaRPr lang="ru-RU" dirty="0"/>
          </a:p>
        </p:txBody>
      </p:sp>
      <p:sp>
        <p:nvSpPr>
          <p:cNvPr id="15" name="Нашивка 14"/>
          <p:cNvSpPr/>
          <p:nvPr/>
        </p:nvSpPr>
        <p:spPr>
          <a:xfrm>
            <a:off x="2771800" y="692696"/>
            <a:ext cx="1872208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3131840" y="2852936"/>
            <a:ext cx="1656184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707904" y="5157192"/>
            <a:ext cx="1080120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Picture 2" descr="http://900igr.net/up/datai/240741/0005-00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102" name="Picture 6" descr="https://www.susanbudowski.com/wp-content/uploads/2015/07/You-Invest-in-a-Timesh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78"/>
            <a:ext cx="9144000" cy="688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-94401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БЮДЖЕТНЫЙ ПРОЦЕСС?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3" y="4844702"/>
            <a:ext cx="1288472" cy="21474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627827"/>
            <a:ext cx="8928992" cy="1804749"/>
          </a:xfrm>
          <a:prstGeom prst="roundRect">
            <a:avLst/>
          </a:prstGeom>
          <a:solidFill>
            <a:srgbClr val="FFFFFF">
              <a:alpha val="89804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регламентируемая нормами права деятельность органов государственной власти, органов местного самоуправления и участников бюджетного процесса по составлению и рассмотрению проектов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утверждению и исполнению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контроль за их исполнением.</a:t>
            </a: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493568" y="2538765"/>
            <a:ext cx="3215988" cy="566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493566" y="3296400"/>
            <a:ext cx="3215989" cy="5644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ПРОЕКТА БЮДЖЕТА</a:t>
            </a:r>
            <a:endParaRPr lang="ru-RU" dirty="0"/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493568" y="4003129"/>
            <a:ext cx="3215988" cy="53455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 БЮДЖЕТА</a:t>
            </a:r>
            <a:endParaRPr lang="ru-RU" dirty="0"/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493569" y="4703560"/>
            <a:ext cx="3215989" cy="5271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 БЮДЖЕТА</a:t>
            </a:r>
            <a:endParaRPr lang="ru-RU" dirty="0"/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493566" y="5384069"/>
            <a:ext cx="3215989" cy="57677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ОТЧЕТА ОБ ИСПОЛНЕНИИ БЮДЖЕТА</a:t>
            </a:r>
            <a:endParaRPr lang="ru-RU" dirty="0"/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493566" y="6127253"/>
            <a:ext cx="3215989" cy="5680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 ОТЧЕТА ОБ ИСПОЛНЕНИИ БЮДЖЕТА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166504" y="2364474"/>
            <a:ext cx="0" cy="18758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66504" y="3118105"/>
            <a:ext cx="0" cy="18758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66504" y="3834189"/>
            <a:ext cx="0" cy="18758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171699" y="4537234"/>
            <a:ext cx="0" cy="18758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171699" y="5230683"/>
            <a:ext cx="0" cy="18758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171699" y="5973786"/>
            <a:ext cx="0" cy="18758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3" idx="1"/>
          </p:cNvCxnSpPr>
          <p:nvPr/>
        </p:nvCxnSpPr>
        <p:spPr>
          <a:xfrm flipV="1">
            <a:off x="107504" y="1510148"/>
            <a:ext cx="89923" cy="2005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97427" y="1496151"/>
            <a:ext cx="0" cy="487694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97427" y="3495968"/>
            <a:ext cx="296140" cy="139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97427" y="4259797"/>
            <a:ext cx="296140" cy="139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197427" y="4939837"/>
            <a:ext cx="296140" cy="139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197427" y="2789115"/>
            <a:ext cx="296140" cy="139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197427" y="5645330"/>
            <a:ext cx="296140" cy="139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192231" y="6336828"/>
            <a:ext cx="296140" cy="1399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Овальная выноска 4095"/>
          <p:cNvSpPr/>
          <p:nvPr/>
        </p:nvSpPr>
        <p:spPr>
          <a:xfrm>
            <a:off x="4067944" y="2552643"/>
            <a:ext cx="4680520" cy="3900693"/>
          </a:xfrm>
          <a:prstGeom prst="wedgeEllipseCallout">
            <a:avLst/>
          </a:prstGeom>
          <a:solidFill>
            <a:srgbClr val="FF000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Бюджетный процесс осуществляется органами, наделенными, в соответствии с законодательством, бюджетными полномочиями, т. е. правами и обязанностями участников бюджетного процесса. К ним относятся: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редставительные органы власти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сполнительные органы власти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Банк России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02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19" grpId="0" animBg="1"/>
      <p:bldP spid="40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НА 2018 ГОД И ПЛАНОВЫЙ ПЕРИОД </a:t>
            </a:r>
            <a:b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 И 2020 ГОДОВ СОСТАВЛЕН НА ОСНОВЕ: </a:t>
            </a:r>
            <a:br>
              <a:rPr lang="ru-RU" sz="1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561662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Основных направлений бюджетной и налоговой политики МР «Сухиничский район» на 2018 год и плановый период 2019 и 2020 годов:</a:t>
            </a:r>
          </a:p>
          <a:p>
            <a:pPr algn="ctr">
              <a:buNone/>
            </a:pPr>
            <a:endParaRPr lang="ru-RU" sz="1600" b="1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Сценарных условий формирования проекта бюджета МР «Сухиничский район» на 2018 год и плановый период 2019 и 2020 годов</a:t>
            </a:r>
            <a:r>
              <a:rPr lang="ru-RU" sz="1800" dirty="0" smtClean="0"/>
              <a:t>.</a:t>
            </a:r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Прогноза социально-экономического развития МР «Сухиничский район» на 2018 год и плановый период 2019-2020 годов.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b="1" dirty="0" smtClean="0"/>
              <a:t>Муниципальных программ Сухиничского района.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412776"/>
          <a:ext cx="864096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3" y="-11"/>
          <a:ext cx="8352930" cy="6858022"/>
        </p:xfrm>
        <a:graphic>
          <a:graphicData uri="http://schemas.openxmlformats.org/drawingml/2006/table">
            <a:tbl>
              <a:tblPr/>
              <a:tblGrid>
                <a:gridCol w="312258"/>
                <a:gridCol w="3088049"/>
                <a:gridCol w="739197"/>
                <a:gridCol w="984610"/>
                <a:gridCol w="807204"/>
                <a:gridCol w="807204"/>
                <a:gridCol w="807204"/>
                <a:gridCol w="807204"/>
              </a:tblGrid>
              <a:tr h="16252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    Основные показатели  прогноза социально-экономического развития </a:t>
                      </a: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2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МР "Сухиничский район"  на 2018-2020 годы</a:t>
                      </a: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545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latin typeface="Times New Roman"/>
                      </a:endParaRP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>
                        <a:latin typeface="Times New Roman"/>
                      </a:endParaRPr>
                    </a:p>
                  </a:txBody>
                  <a:tcPr marL="2643" marR="2643" marT="26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8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8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800" b="1" i="0" u="none" strike="noStrike" dirty="0" err="1">
                          <a:latin typeface="Times New Roman"/>
                        </a:rPr>
                        <a:t>п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Times New Roman"/>
                        </a:rPr>
                        <a:t>Единица 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2016 год 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2017 год 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/>
                        </a:rPr>
                        <a:t>измерения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отчет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оценка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latin typeface="Times New Roman"/>
                        </a:rPr>
                        <a:t>Объем валовой продукции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млн.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руб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4 125,7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4 046,2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4 289,5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4 566,7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4 881,0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latin typeface="Times New Roman"/>
                        </a:rPr>
                        <a:t>Темп роста в действующих ценах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105,9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98,1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104,0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112,9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113,8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1.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latin typeface="Times New Roman"/>
                        </a:rPr>
                        <a:t>Население и труд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населения на коней года-всего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тыс.чел.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23,519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23,500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23,500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23,500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23,500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в т.ч. дети до 18 лет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тыс.чел.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4,382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4,384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4,415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4,454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4,453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работающих в экономике в среднегодовом исчислении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тыс.чел.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6,687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6,700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6,700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6,700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6,700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Уровень безработицы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пенсионеров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чел.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7 769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7 800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7 800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7 800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7 800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Фонд оплаты труда всего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1 656 397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1 748 941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1 843 411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1 955 810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2 065 396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Среднемесячная заработная плата на 1 работника 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20 642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21 753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22 928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24 326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25 689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latin typeface="Times New Roman"/>
                        </a:rPr>
                        <a:t>Темп роста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107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Средний размер месячных пенсий пенсионеров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12 023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13 225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14 548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16 003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17 603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Величина прожиточного минимума на душу населения в месяц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9 154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10 067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10 570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11 099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11 654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2.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latin typeface="Times New Roman"/>
                        </a:rPr>
                        <a:t>Промышленное производство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8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Объем отгруженной  промышленной продукции по разделам С,D,Е ОКВЭД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2 996 432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2 798 106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2 907 730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3 018 016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3 129 330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latin typeface="Times New Roman"/>
                        </a:rPr>
                        <a:t>в том числе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latin typeface="Times New Roman"/>
                        </a:rPr>
                        <a:t>добывающие производства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121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latin typeface="Times New Roman"/>
                        </a:rPr>
                        <a:t>обрабатывающие производства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2 897 746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2 694 024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2 798 693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2 902 952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3 009 463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latin typeface="Times New Roman"/>
                        </a:rPr>
                        <a:t>производство и распределение электроэнергии, газа и воды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98 586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103 976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108 926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114 948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119 746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latin typeface="Times New Roman"/>
                        </a:rPr>
                        <a:t>Темп роста в действующих ценах по разделам С,D,Е ОКВЭД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3.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latin typeface="Times New Roman"/>
                        </a:rPr>
                        <a:t>Агропромышленный комплекс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Валовая продукция сельского хозяйства во всех категориях хозяйств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1 200 926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1 324 013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1 461 389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1 633 270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1 839 882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latin typeface="Times New Roman"/>
                        </a:rPr>
                        <a:t>Темп роста в действующих ценах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Объем продукции сельскохозяйственных предприятий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417 524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447 041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499 234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566 576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648 548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latin typeface="Times New Roman"/>
                        </a:rPr>
                        <a:t>Темп роста в действующих ценах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% 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107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4.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latin typeface="Times New Roman"/>
                        </a:rPr>
                        <a:t>Инвестиции и строительство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8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Инвестиций в основной капитал за счет всех источников финансирования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288 642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442 092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277 213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214 141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214 770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Темп роста в действующих ценах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% 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95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153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63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139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Из них за счет: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собственных и заемных средств организаций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57 183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10 800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10 310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12 810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10 910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бюджетных средств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128 796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118 792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92 160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90 360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90 360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Прочих источников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102 663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312 500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174 743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110 971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113 500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Объем работ, выполненных по виду деятельности "Строительство"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27 020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28 150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29 400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30 500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31 700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latin typeface="Times New Roman"/>
                        </a:rPr>
                        <a:t>Темп роста в действующих ценах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94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Ввод в эксплуатацию жилья всего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2 512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Из них за счет средств индивидуальных застройщиков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2 512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2 500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5.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>
                          <a:latin typeface="Times New Roman"/>
                        </a:rPr>
                        <a:t>Основные фонды по остаточной балансовой стоимости коммерческих организаций на конец года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млн.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2 203,1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2 180,7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2 158,1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2 134,9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2 111,3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6.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latin typeface="Times New Roman"/>
                        </a:rPr>
                        <a:t>Выручка от реализации товаров, продукции, работ, услуг (без НДС, акцизов и прочих аналогичных платежей)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млн.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3 861,8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4 096,0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4 250,9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4 412,2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4 599,9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7.</a:t>
                      </a:r>
                    </a:p>
                  </a:txBody>
                  <a:tcPr marL="2643" marR="2643" marT="26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1" u="none" strike="noStrike" dirty="0">
                          <a:latin typeface="Times New Roman"/>
                        </a:rPr>
                        <a:t>Прибыль до </a:t>
                      </a:r>
                      <a:r>
                        <a:rPr lang="ru-RU" sz="800" b="1" i="1" u="none" strike="noStrike" dirty="0" err="1">
                          <a:latin typeface="Times New Roman"/>
                        </a:rPr>
                        <a:t>налогооблажения</a:t>
                      </a:r>
                      <a:r>
                        <a:rPr lang="ru-RU" sz="800" b="1" i="1" u="none" strike="noStrike" dirty="0">
                          <a:latin typeface="Times New Roman"/>
                        </a:rPr>
                        <a:t> по всем видам деятельности (по данным бухгалтерского учета)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млн. руб.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190,8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186,6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192,4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>
                          <a:latin typeface="Times New Roman"/>
                        </a:rPr>
                        <a:t>198,3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1" u="none" strike="noStrike" dirty="0">
                          <a:latin typeface="Times New Roman"/>
                        </a:rPr>
                        <a:t>211,4</a:t>
                      </a:r>
                    </a:p>
                  </a:txBody>
                  <a:tcPr marL="2643" marR="2643" marT="2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1" y="3933056"/>
          <a:ext cx="6696745" cy="23042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79513"/>
                <a:gridCol w="778691"/>
                <a:gridCol w="1375262"/>
                <a:gridCol w="960813"/>
                <a:gridCol w="1021309"/>
                <a:gridCol w="1081157"/>
              </a:tblGrid>
              <a:tr h="69793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год (отчет)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год (ожидаемое исполнение)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 год (прогноз)</a:t>
                      </a:r>
                      <a:endParaRPr lang="ru-RU" sz="1000" dirty="0"/>
                    </a:p>
                  </a:txBody>
                  <a:tcPr/>
                </a:tc>
              </a:tr>
              <a:tr h="417643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Доходы налоговые и неналоговые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245842,6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241151,0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277994,8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287964,9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289261,1</a:t>
                      </a:r>
                      <a:endParaRPr lang="ru-RU" sz="1000" dirty="0"/>
                    </a:p>
                  </a:txBody>
                  <a:tcPr/>
                </a:tc>
              </a:tr>
              <a:tr h="417643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Безвозмездные поступления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444369,0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434195,5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446810,1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387723,2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389012,5</a:t>
                      </a:r>
                      <a:endParaRPr lang="ru-RU" sz="1000" dirty="0"/>
                    </a:p>
                  </a:txBody>
                  <a:tcPr/>
                </a:tc>
              </a:tr>
              <a:tr h="257011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Доходы всего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690211,6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675346,5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724904,9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675688,0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678273,5</a:t>
                      </a:r>
                      <a:endParaRPr lang="ru-RU" sz="1000" dirty="0"/>
                    </a:p>
                  </a:txBody>
                  <a:tcPr/>
                </a:tc>
              </a:tr>
              <a:tr h="257011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Расходы всего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687093,1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691321,9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732816,7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684788,5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687970,9</a:t>
                      </a:r>
                      <a:endParaRPr lang="ru-RU" sz="1000" dirty="0"/>
                    </a:p>
                  </a:txBody>
                  <a:tcPr/>
                </a:tc>
              </a:tr>
              <a:tr h="257011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Дефицит (</a:t>
                      </a:r>
                      <a:r>
                        <a:rPr lang="ru-RU" sz="1000" baseline="0" dirty="0" err="1" smtClean="0"/>
                        <a:t>профицит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3118,5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-15975,4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-8011,7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-9100,5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-9697,4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332656"/>
            <a:ext cx="73448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ДИНАМИКА И СТРУКТУРА РАЙОННОГО БЮДЖЕТА ЗА 2016-2020 ГОДЫ (в тыс. руб.)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87624" y="908720"/>
          <a:ext cx="67687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3876</TotalTime>
  <Words>2248</Words>
  <Application>Microsoft Office PowerPoint</Application>
  <PresentationFormat>Экран (4:3)</PresentationFormat>
  <Paragraphs>584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БЮДЖЕТ НА 2018 ГОД И ПЛАНОВЫЙ ПЕРИОД  2019 И 2020 ГОДОВ СОСТАВЛЕН НА ОСНОВЕ: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РАСХОДЫ В СФЕРЕ КУЛЬТУРЫ на 2018 год – 76,3 млн.руб.</vt:lpstr>
      <vt:lpstr>Слайд 17</vt:lpstr>
      <vt:lpstr>Слайд 18</vt:lpstr>
      <vt:lpstr>МЕЖБЮДЖЕТНЫЕ ТРАНСФЕРТЫ, ПРЕДОСТАВЛЯЕМЫЕ БЮДЖЕТАМ ПОСЕЛЕНИЙ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</dc:creator>
  <cp:lastModifiedBy>Aleksandr</cp:lastModifiedBy>
  <cp:revision>274</cp:revision>
  <dcterms:modified xsi:type="dcterms:W3CDTF">2018-01-16T07:16:02Z</dcterms:modified>
</cp:coreProperties>
</file>